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26"/>
  </p:notesMasterIdLst>
  <p:handoutMasterIdLst>
    <p:handoutMasterId r:id="rId27"/>
  </p:handoutMasterIdLst>
  <p:sldIdLst>
    <p:sldId id="267" r:id="rId2"/>
    <p:sldId id="320" r:id="rId3"/>
    <p:sldId id="268" r:id="rId4"/>
    <p:sldId id="269" r:id="rId5"/>
    <p:sldId id="366" r:id="rId6"/>
    <p:sldId id="364" r:id="rId7"/>
    <p:sldId id="365" r:id="rId8"/>
    <p:sldId id="369" r:id="rId9"/>
    <p:sldId id="329" r:id="rId10"/>
    <p:sldId id="330" r:id="rId11"/>
    <p:sldId id="331" r:id="rId12"/>
    <p:sldId id="332" r:id="rId13"/>
    <p:sldId id="333" r:id="rId14"/>
    <p:sldId id="334" r:id="rId15"/>
    <p:sldId id="335" r:id="rId16"/>
    <p:sldId id="336" r:id="rId17"/>
    <p:sldId id="360" r:id="rId18"/>
    <p:sldId id="361" r:id="rId19"/>
    <p:sldId id="265" r:id="rId20"/>
    <p:sldId id="264" r:id="rId21"/>
    <p:sldId id="263" r:id="rId22"/>
    <p:sldId id="262" r:id="rId23"/>
    <p:sldId id="370" r:id="rId24"/>
    <p:sldId id="371" r:id="rId25"/>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autoAdjust="0"/>
    <p:restoredTop sz="94662" autoAdjust="0"/>
  </p:normalViewPr>
  <p:slideViewPr>
    <p:cSldViewPr>
      <p:cViewPr>
        <p:scale>
          <a:sx n="70" d="100"/>
          <a:sy n="70" d="100"/>
        </p:scale>
        <p:origin x="-1284" y="7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Lst>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8" Type="http://schemas.openxmlformats.org/officeDocument/2006/relationships/slide" Target="slides/slide11.xml"/><Relationship Id="rId13" Type="http://schemas.openxmlformats.org/officeDocument/2006/relationships/slide" Target="slides/slide16.xml"/><Relationship Id="rId18" Type="http://schemas.openxmlformats.org/officeDocument/2006/relationships/slide" Target="slides/slide21.xml"/><Relationship Id="rId3" Type="http://schemas.openxmlformats.org/officeDocument/2006/relationships/slide" Target="slides/slide3.xml"/><Relationship Id="rId7" Type="http://schemas.openxmlformats.org/officeDocument/2006/relationships/slide" Target="slides/slide10.xml"/><Relationship Id="rId12" Type="http://schemas.openxmlformats.org/officeDocument/2006/relationships/slide" Target="slides/slide15.xml"/><Relationship Id="rId17" Type="http://schemas.openxmlformats.org/officeDocument/2006/relationships/slide" Target="slides/slide20.xml"/><Relationship Id="rId2" Type="http://schemas.openxmlformats.org/officeDocument/2006/relationships/slide" Target="slides/slide2.xml"/><Relationship Id="rId16" Type="http://schemas.openxmlformats.org/officeDocument/2006/relationships/slide" Target="slides/slide19.xml"/><Relationship Id="rId1" Type="http://schemas.openxmlformats.org/officeDocument/2006/relationships/slide" Target="slides/slide1.xml"/><Relationship Id="rId6" Type="http://schemas.openxmlformats.org/officeDocument/2006/relationships/slide" Target="slides/slide9.xml"/><Relationship Id="rId11" Type="http://schemas.openxmlformats.org/officeDocument/2006/relationships/slide" Target="slides/slide14.xml"/><Relationship Id="rId5" Type="http://schemas.openxmlformats.org/officeDocument/2006/relationships/slide" Target="slides/slide5.xml"/><Relationship Id="rId15" Type="http://schemas.openxmlformats.org/officeDocument/2006/relationships/slide" Target="slides/slide18.xml"/><Relationship Id="rId10" Type="http://schemas.openxmlformats.org/officeDocument/2006/relationships/slide" Target="slides/slide13.xml"/><Relationship Id="rId19" Type="http://schemas.openxmlformats.org/officeDocument/2006/relationships/slide" Target="slides/slide22.xml"/><Relationship Id="rId4" Type="http://schemas.openxmlformats.org/officeDocument/2006/relationships/slide" Target="slides/slide4.xml"/><Relationship Id="rId9" Type="http://schemas.openxmlformats.org/officeDocument/2006/relationships/slide" Target="slides/slide12.xml"/><Relationship Id="rId14"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2F499480-F95B-438E-B969-F3DB57D679B9}" type="datetimeFigureOut">
              <a:rPr lang="ru-RU" smtClean="0"/>
              <a:t>23.01.2019</a:t>
            </a:fld>
            <a:endParaRPr lang="ru-RU"/>
          </a:p>
        </p:txBody>
      </p:sp>
      <p:sp>
        <p:nvSpPr>
          <p:cNvPr id="4" name="Нижний колонтитул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BE562A6-99B4-47C3-929A-575D18DA5804}" type="slidenum">
              <a:rPr lang="ru-RU" smtClean="0"/>
              <a:t>‹#›</a:t>
            </a:fld>
            <a:endParaRPr lang="ru-RU"/>
          </a:p>
        </p:txBody>
      </p:sp>
    </p:spTree>
    <p:extLst>
      <p:ext uri="{BB962C8B-B14F-4D97-AF65-F5344CB8AC3E}">
        <p14:creationId xmlns:p14="http://schemas.microsoft.com/office/powerpoint/2010/main" val="12255565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E84BE747-73FA-46EF-BAB0-C20DB2E17ECD}" type="datetimeFigureOut">
              <a:rPr lang="ru-RU" smtClean="0"/>
              <a:t>23.01.2019</a:t>
            </a:fld>
            <a:endParaRPr lang="ru-RU"/>
          </a:p>
        </p:txBody>
      </p:sp>
      <p:sp>
        <p:nvSpPr>
          <p:cNvPr id="4" name="Образ слайда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036041B3-D4F9-4BFE-AA3C-CF2B0AB69161}" type="slidenum">
              <a:rPr lang="ru-RU" smtClean="0"/>
              <a:t>‹#›</a:t>
            </a:fld>
            <a:endParaRPr lang="ru-RU"/>
          </a:p>
        </p:txBody>
      </p:sp>
    </p:spTree>
    <p:extLst>
      <p:ext uri="{BB962C8B-B14F-4D97-AF65-F5344CB8AC3E}">
        <p14:creationId xmlns:p14="http://schemas.microsoft.com/office/powerpoint/2010/main" val="658038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342CDF6C-A97E-4786-87F0-1881091D3C91}" type="datetime1">
              <a:rPr lang="ru-RU" smtClean="0"/>
              <a:t>23.01.2019</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6412F3-833B-4464-BFC4-8DD00635CDE5}"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73BA9FD-46E6-47F2-B587-D020557BE793}" type="datetime1">
              <a:rPr lang="ru-RU" smtClean="0"/>
              <a:t>23.01.2019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412F3-833B-4464-BFC4-8DD00635CDE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941D88C-832A-45A5-8400-DAC189F31906}" type="datetime1">
              <a:rPr lang="ru-RU" smtClean="0"/>
              <a:t>23.01.2019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412F3-833B-4464-BFC4-8DD00635CDE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46C463CF-0DDA-4A4B-9D9E-246506084E93}" type="datetime1">
              <a:rPr lang="ru-RU" smtClean="0"/>
              <a:t>23.01.2019</a:t>
            </a:fld>
            <a:endParaRPr lang="ru-RU"/>
          </a:p>
        </p:txBody>
      </p:sp>
      <p:sp>
        <p:nvSpPr>
          <p:cNvPr id="9" name="Номер слайда 8"/>
          <p:cNvSpPr>
            <a:spLocks noGrp="1"/>
          </p:cNvSpPr>
          <p:nvPr>
            <p:ph type="sldNum" sz="quarter" idx="15"/>
          </p:nvPr>
        </p:nvSpPr>
        <p:spPr/>
        <p:txBody>
          <a:bodyPr rtlCol="0"/>
          <a:lstStyle/>
          <a:p>
            <a:fld id="{B16412F3-833B-4464-BFC4-8DD00635CDE5}"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7E7EEA4C-63E8-4E05-AD02-569D96A62C6C}" type="datetime1">
              <a:rPr lang="ru-RU" smtClean="0"/>
              <a:t>23.01.2019</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6412F3-833B-4464-BFC4-8DD00635CDE5}"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D897CBE-1F0D-481B-8EB8-A2A27D36639F}" type="datetime1">
              <a:rPr lang="ru-RU" smtClean="0"/>
              <a:t>23.01.2019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412F3-833B-4464-BFC4-8DD00635CDE5}"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A63C8CE6-14CE-49EF-8D00-9FF31B6719B2}" type="datetime1">
              <a:rPr lang="ru-RU" smtClean="0"/>
              <a:t>23.01.2019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412F3-833B-4464-BFC4-8DD00635CDE5}"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3B1E01B7-F9B5-4634-8CD8-5A17BB350FA4}" type="datetime1">
              <a:rPr lang="ru-RU" smtClean="0"/>
              <a:t>23.01.2019</a:t>
            </a:fld>
            <a:endParaRPr lang="ru-RU"/>
          </a:p>
        </p:txBody>
      </p:sp>
      <p:sp>
        <p:nvSpPr>
          <p:cNvPr id="7" name="Номер слайда 6"/>
          <p:cNvSpPr>
            <a:spLocks noGrp="1"/>
          </p:cNvSpPr>
          <p:nvPr>
            <p:ph type="sldNum" sz="quarter" idx="11"/>
          </p:nvPr>
        </p:nvSpPr>
        <p:spPr/>
        <p:txBody>
          <a:bodyPr rtlCol="0"/>
          <a:lstStyle/>
          <a:p>
            <a:fld id="{B16412F3-833B-4464-BFC4-8DD00635CDE5}"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F59417-390D-4B54-ACED-22C794A07F97}" type="datetime1">
              <a:rPr lang="ru-RU" smtClean="0"/>
              <a:t>23.01.2019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412F3-833B-4464-BFC4-8DD00635CDE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152095C-7A44-4857-AFF6-02105BDD848E}" type="datetime1">
              <a:rPr lang="ru-RU" smtClean="0"/>
              <a:t>23.01.2019</a:t>
            </a:fld>
            <a:endParaRPr lang="ru-RU"/>
          </a:p>
        </p:txBody>
      </p:sp>
      <p:sp>
        <p:nvSpPr>
          <p:cNvPr id="22" name="Номер слайда 21"/>
          <p:cNvSpPr>
            <a:spLocks noGrp="1"/>
          </p:cNvSpPr>
          <p:nvPr>
            <p:ph type="sldNum" sz="quarter" idx="15"/>
          </p:nvPr>
        </p:nvSpPr>
        <p:spPr/>
        <p:txBody>
          <a:bodyPr rtlCol="0"/>
          <a:lstStyle/>
          <a:p>
            <a:fld id="{B16412F3-833B-4464-BFC4-8DD00635CDE5}"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1AF43ACF-2C57-4D60-A14F-02C69990DB9C}" type="datetime1">
              <a:rPr lang="ru-RU" smtClean="0"/>
              <a:t>23.01.2019</a:t>
            </a:fld>
            <a:endParaRPr lang="ru-RU"/>
          </a:p>
        </p:txBody>
      </p:sp>
      <p:sp>
        <p:nvSpPr>
          <p:cNvPr id="18" name="Номер слайда 17"/>
          <p:cNvSpPr>
            <a:spLocks noGrp="1"/>
          </p:cNvSpPr>
          <p:nvPr>
            <p:ph type="sldNum" sz="quarter" idx="11"/>
          </p:nvPr>
        </p:nvSpPr>
        <p:spPr/>
        <p:txBody>
          <a:bodyPr rtlCol="0"/>
          <a:lstStyle/>
          <a:p>
            <a:fld id="{B16412F3-833B-4464-BFC4-8DD00635CDE5}"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42B43B7-8FA8-4433-8834-683B5280F63A}" type="datetime1">
              <a:rPr lang="ru-RU" smtClean="0"/>
              <a:t>23.01.2019</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6412F3-833B-4464-BFC4-8DD00635CDE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kad.arbitr.ru/PdfDocument/b1bba5f7-70df-4cc7-89a8-c1448db94984/0cc82d21-5ac4-4106-a00f-eae8f199b20b/A40-209015-2016_20180830_Opredelenie.pdf" TargetMode="External"/><Relationship Id="rId2" Type="http://schemas.openxmlformats.org/officeDocument/2006/relationships/hyperlink" Target="http://kad.arbitr.ru/PdfDocument/fb5e0465-8f1a-46f5-a97a-e993dc126794/91f341cf-8c63-4c30-b707-7ef4c7e58306/A41-77824-2015_20180607_Opredelenie.pdf" TargetMode="External"/><Relationship Id="rId1" Type="http://schemas.openxmlformats.org/officeDocument/2006/relationships/slideLayout" Target="../slideLayouts/slideLayout2.xml"/><Relationship Id="rId4" Type="http://schemas.openxmlformats.org/officeDocument/2006/relationships/hyperlink" Target="http://kad.arbitr.ru/PdfDocument/908fc32e-ffd3-4c3c-8c3c-0a0e25f9ea86/7d59c4c6-e5fe-4730-975e-285828cccd75/A51-21631-2015_20181203_Opredelenie.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kad.arbitr.ru/PdfDocument/c01b8fa1-d93a-493b-8e8c-7f143fb0b4a0/b03189ba-7038-4f13-a511-679e05a992fd/A40-247956-2015_20180823_Opredelenie.pdf" TargetMode="External"/><Relationship Id="rId2" Type="http://schemas.openxmlformats.org/officeDocument/2006/relationships/hyperlink" Target="http://kad.arbitr.ru/PdfDocument/ec685993-cc9c-486a-a8ec-a20701f7843a/d462e68c-01f3-4014-9a4f-ba838e4ad5de/A32-43610-2015_20180713_Opredelenie.pdf" TargetMode="External"/><Relationship Id="rId1" Type="http://schemas.openxmlformats.org/officeDocument/2006/relationships/slideLayout" Target="../slideLayouts/slideLayout2.xml"/><Relationship Id="rId4" Type="http://schemas.openxmlformats.org/officeDocument/2006/relationships/hyperlink" Target="http://kad.arbitr.ru/PdfDocument/64178b00-6aa2-479a-92cb-4546b3733db1/698dc232-80e4-4518-b6cf-a70ff08fddbe/A32-42517-2015_20181029_Opredelenie.pdf"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kad.arbitr.ru/PdfDocument/2d5acc19-d746-481b-ade7-e5030b25c163/d8b39187-7c87-451a-9fca-b5178f0745dd/A40-43851-2016_20180702_Opredelenie.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kad.arbitr.ru/PdfDocument/0247077c-4349-470d-baba-4a9311d78863/0d757459-6620-45c2-bcb5-d0d9d4c1804a/A40-11766-2015_20180928_Opredelenie.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kad.arbitr.ru/PdfDocument/8e48e98b-d37a-469c-8732-bfa409df1c68/6e19eac4-5433-4522-9335-72a409590abf/A40-698-2014_20171218_Opredelenie.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kad.arbitr.ru/PdfDocument/45051fe5-847b-406c-8790-02c67537022d/3c06bb14-bcad-427c-9b7f-e6eb27f25c7c/A41-86889-2015_20180312_Opredelenie.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arbitr.ru/as/pract/post_plenum/57047.html" TargetMode="External"/><Relationship Id="rId2" Type="http://schemas.openxmlformats.org/officeDocument/2006/relationships/hyperlink" Target="file:///C:\Users\&#1040;&#1085;&#1072;&#1089;&#1090;&#1072;&#1089;&#1080;&#1103;\Desktop\&#1057;&#1040;&#1052;&#1056;&#1054;%20&#1054;&#1073;&#1091;&#1095;&#1077;&#1085;&#1080;&#1077;\cgi\online.cgi%3freq=doc&amp;base=LAW&amp;n=182230&amp;rnd=238783.2276615816&amp;dst=1364&amp;fld=134"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kad.arbitr.ru/PdfDocument/db572294-021e-4e4c-acbe-ef43c40ecc2c/a12bda6b-a882-4ae7-94e8-2a74ad14c0df/A12-44790-2015_20180222_Opredelenie.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kad.arbitr.ru/PdfDocument/772e93ec-2500-4a1f-8fc8-8b344baf0f1d/8c1d587c-ecd8-4dec-8815-188b73a07773/A56-31805-2016_20180709_Opredelenie.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kad.arbitr.ru/PdfDocument/b1193cba-4573-49e2-beea-db5f64fb1d8b/196334a1-8e0b-40c6-9cb7-9bfff8aadaaa/A40-55732-2017_20180809_Opredelenie.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kad.arbitr.ru/PdfDocument/1568ee32-bf41-435f-89a7-8358d14c98e7/87b2cb92-09e3-468c-95db-8afb0b7a3d8b/A32-37641-2013_20180322_Opredelenie.pdf" TargetMode="External"/><Relationship Id="rId2" Type="http://schemas.openxmlformats.org/officeDocument/2006/relationships/hyperlink" Target="http://kad.arbitr.ru/PdfDocument/1d2f85e6-4626-41ae-9365-5aeefb00beea/531db61c-9e7f-4711-9ff2-1e2c1ccce73f/A57-15765-2011_20171127_Opredelenie.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kad.arbitr.ru/PdfDocument/30e025bb-ae2a-49d3-9b51-abbab9fb472b/395ee0c0-8d9c-450c-bf73-17468987098f/A40-212952-2016_20180326_Opredelenie.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kad.arbitr.ru/PdfDocument/427dd1ce-02d1-4adf-a6e9-1662b35be76e/d5404570-0afc-4f4b-96c4-e69a9b86b9b2/A56-81591-2009_20180329_Opredelenie.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kad.arbitr.ru/PdfDocument/d23aa017-ad48-470c-97a5-aa0b6cacc5bc/dad86b41-6b22-40b1-91d0-4150854d5418/A55-25483-2015_20181122_Opredelenie.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kad.arbitr.ru/PdfDocument/d81bda26-2037-43be-906e-c40e838a9ef4/9b894295-6e1c-4291-8199-dab241c7dd7d/A40-48876-2015_20180426_Opredelenie.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kad.arbitr.ru/PdfDocument/1841e20e-4d32-44dc-b256-c89d248977ee/55f0c045-d4b4-410c-8d02-c5d3d99bcbca/A55-31819-2009_20180621_Opredelenie.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kad.arbitr.ru/PdfDocument/cd9d8fa4-3a86-4785-b55e-77f64b4a85dd/e8b1104f-181a-42eb-bacc-60cdc4d50b67/A40-163846-2016_20180604_Opredelenie.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08721"/>
            <a:ext cx="7772400" cy="2673642"/>
          </a:xfrm>
        </p:spPr>
        <p:txBody>
          <a:bodyPr>
            <a:normAutofit/>
          </a:bodyPr>
          <a:lstStyle/>
          <a:p>
            <a:r>
              <a:rPr lang="ru-RU" dirty="0">
                <a:effectLst/>
                <a:latin typeface="Times New Roman" panose="02020603050405020304" pitchFamily="18" charset="0"/>
                <a:cs typeface="Times New Roman" panose="02020603050405020304" pitchFamily="18" charset="0"/>
              </a:rPr>
              <a:t>Арбитражная практика по делам о несостоятельности (банкротстве) в  </a:t>
            </a:r>
            <a:r>
              <a:rPr lang="ru-RU" dirty="0" smtClean="0">
                <a:effectLst/>
                <a:latin typeface="Times New Roman" panose="02020603050405020304" pitchFamily="18" charset="0"/>
                <a:cs typeface="Times New Roman" panose="02020603050405020304" pitchFamily="18" charset="0"/>
              </a:rPr>
              <a:t>2017-2018</a:t>
            </a:r>
            <a:r>
              <a:rPr lang="ru-RU" dirty="0"/>
              <a:t/>
            </a:r>
            <a:br>
              <a:rPr lang="ru-RU" dirty="0"/>
            </a:br>
            <a:endParaRPr lang="ru-RU" dirty="0"/>
          </a:p>
        </p:txBody>
      </p:sp>
      <p:sp>
        <p:nvSpPr>
          <p:cNvPr id="3" name="Объект 2"/>
          <p:cNvSpPr>
            <a:spLocks noGrp="1"/>
          </p:cNvSpPr>
          <p:nvPr>
            <p:ph type="subTitle" idx="1"/>
          </p:nvPr>
        </p:nvSpPr>
        <p:spPr/>
        <p:txBody>
          <a:bodyPr>
            <a:normAutofit fontScale="55000" lnSpcReduction="20000"/>
          </a:bodyPr>
          <a:lstStyle/>
          <a:p>
            <a:pPr marL="0" lvl="0" indent="0" algn="ctr">
              <a:buNone/>
            </a:pPr>
            <a:endParaRPr lang="ru-RU" sz="2800" b="1" dirty="0" smtClean="0">
              <a:latin typeface="Times New Roman" panose="02020603050405020304" pitchFamily="18" charset="0"/>
              <a:cs typeface="Times New Roman" panose="02020603050405020304" pitchFamily="18" charset="0"/>
            </a:endParaRPr>
          </a:p>
          <a:p>
            <a:pPr marL="0" lvl="0" indent="0" algn="ctr">
              <a:buNone/>
            </a:pPr>
            <a:endParaRPr lang="ru-RU" sz="2800" b="1" dirty="0">
              <a:latin typeface="Times New Roman" panose="02020603050405020304" pitchFamily="18" charset="0"/>
              <a:cs typeface="Times New Roman" panose="02020603050405020304" pitchFamily="18" charset="0"/>
            </a:endParaRPr>
          </a:p>
          <a:p>
            <a:pPr marL="109728" indent="0" algn="ctr">
              <a:buNone/>
            </a:pPr>
            <a:endParaRPr lang="ru-RU" sz="1800" i="1" dirty="0" smtClean="0">
              <a:latin typeface="Times New Roman" panose="02020603050405020304" pitchFamily="18" charset="0"/>
              <a:cs typeface="Times New Roman" panose="02020603050405020304" pitchFamily="18" charset="0"/>
            </a:endParaRPr>
          </a:p>
          <a:p>
            <a:pPr marL="109728" indent="0" algn="ctr">
              <a:buNone/>
            </a:pPr>
            <a:endParaRPr lang="ru-RU" sz="1800" i="1" dirty="0">
              <a:latin typeface="Times New Roman" panose="02020603050405020304" pitchFamily="18" charset="0"/>
              <a:cs typeface="Times New Roman" panose="02020603050405020304" pitchFamily="18" charset="0"/>
            </a:endParaRPr>
          </a:p>
          <a:p>
            <a:pPr marL="109728" indent="0" algn="ctr">
              <a:buNone/>
            </a:pPr>
            <a:r>
              <a:rPr lang="ru-RU" sz="1800" i="1" dirty="0" smtClean="0">
                <a:latin typeface="Times New Roman" panose="02020603050405020304" pitchFamily="18" charset="0"/>
                <a:cs typeface="Times New Roman" panose="02020603050405020304" pitchFamily="18" charset="0"/>
              </a:rPr>
              <a:t>© Подготовлено ООО «</a:t>
            </a:r>
            <a:r>
              <a:rPr lang="ru-RU" sz="1800" i="1" dirty="0" err="1" smtClean="0">
                <a:latin typeface="Times New Roman" panose="02020603050405020304" pitchFamily="18" charset="0"/>
                <a:cs typeface="Times New Roman" panose="02020603050405020304" pitchFamily="18" charset="0"/>
              </a:rPr>
              <a:t>Декстер</a:t>
            </a:r>
            <a:r>
              <a:rPr lang="ru-RU" sz="1800" i="1" dirty="0" smtClean="0">
                <a:latin typeface="Times New Roman" panose="02020603050405020304" pitchFamily="18" charset="0"/>
                <a:cs typeface="Times New Roman" panose="02020603050405020304" pitchFamily="18" charset="0"/>
              </a:rPr>
              <a:t>»</a:t>
            </a:r>
          </a:p>
          <a:p>
            <a:pPr marL="109728" indent="0" algn="ctr">
              <a:buNone/>
            </a:pPr>
            <a:r>
              <a:rPr lang="ru-RU" sz="1800" i="1" dirty="0" smtClean="0">
                <a:latin typeface="Times New Roman" panose="02020603050405020304" pitchFamily="18" charset="0"/>
                <a:cs typeface="Times New Roman" panose="02020603050405020304" pitchFamily="18" charset="0"/>
              </a:rPr>
              <a:t>в целях повышения квалификации арбитражных управляющих за </a:t>
            </a:r>
            <a:r>
              <a:rPr lang="ru-RU" sz="1800" i="1" dirty="0" smtClean="0">
                <a:latin typeface="Times New Roman" panose="02020603050405020304" pitchFamily="18" charset="0"/>
                <a:cs typeface="Times New Roman" panose="02020603050405020304" pitchFamily="18" charset="0"/>
              </a:rPr>
              <a:t>2018г</a:t>
            </a:r>
            <a:r>
              <a:rPr lang="ru-RU" sz="1800" i="1" dirty="0" smtClean="0">
                <a:latin typeface="Times New Roman" panose="02020603050405020304" pitchFamily="18" charset="0"/>
                <a:cs typeface="Times New Roman" panose="02020603050405020304" pitchFamily="18" charset="0"/>
              </a:rPr>
              <a:t>. </a:t>
            </a:r>
            <a:endParaRPr lang="ru-RU" sz="1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6298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467544" y="404664"/>
            <a:ext cx="8229600" cy="6336704"/>
          </a:xfrm>
        </p:spPr>
        <p:txBody>
          <a:bodyPr>
            <a:normAutofit fontScale="85000" lnSpcReduction="10000"/>
          </a:bodyPr>
          <a:lstStyle/>
          <a:p>
            <a:pPr marL="109728" indent="0">
              <a:buNone/>
            </a:pPr>
            <a:r>
              <a:rPr lang="ru-RU" b="1" dirty="0" smtClean="0">
                <a:latin typeface="Times New Roman" panose="02020603050405020304" pitchFamily="18" charset="0"/>
                <a:cs typeface="Times New Roman" panose="02020603050405020304" pitchFamily="18" charset="0"/>
              </a:rPr>
              <a:t>Повышенный стандарт доказывания по корпоративным займам: </a:t>
            </a:r>
          </a:p>
          <a:p>
            <a:pPr marL="0" indent="0">
              <a:buNone/>
            </a:pPr>
            <a:endParaRPr lang="ru-RU" dirty="0" smtClean="0"/>
          </a:p>
          <a:p>
            <a:pPr marL="0" lvl="0" indent="0">
              <a:buNone/>
            </a:pPr>
            <a:r>
              <a:rPr lang="ru-RU" dirty="0"/>
              <a:t>Определение СКЭС ВС РФ от 07.06.2018г. № 305-ЭС16-20992(3)</a:t>
            </a:r>
          </a:p>
          <a:p>
            <a:pPr marL="0" indent="0">
              <a:buNone/>
            </a:pPr>
            <a:r>
              <a:rPr lang="ru-RU" dirty="0"/>
              <a:t>Дело А41-77824/2015</a:t>
            </a:r>
          </a:p>
          <a:p>
            <a:pPr marL="0" indent="0">
              <a:buNone/>
            </a:pPr>
            <a:r>
              <a:rPr lang="ru-RU" b="1" u="sng" dirty="0">
                <a:hlinkClick r:id="rId2"/>
              </a:rPr>
              <a:t>http://kad.arbitr.ru/PdfDocument/fb5e0465-8f1a-46f5-a97a-e993dc126794/91f341cf-8c63-4c30-b707-7ef4c7e58306/A41-77824-2015_20180607_Opredelenie.pdf</a:t>
            </a:r>
            <a:r>
              <a:rPr lang="ru-RU" b="1" dirty="0"/>
              <a:t> </a:t>
            </a:r>
            <a:endParaRPr lang="ru-RU" dirty="0"/>
          </a:p>
          <a:p>
            <a:pPr marL="0" indent="0">
              <a:buNone/>
            </a:pPr>
            <a:r>
              <a:rPr lang="ru-RU" dirty="0" smtClean="0"/>
              <a:t>Определение </a:t>
            </a:r>
            <a:r>
              <a:rPr lang="ru-RU" dirty="0"/>
              <a:t>от 30 августа 2018 года  № 305-ЭС17-18744 (2</a:t>
            </a:r>
            <a:r>
              <a:rPr lang="ru-RU" dirty="0" smtClean="0"/>
              <a:t>) (несмотря на небольшой размер участия (5%) также подлежит применению повышенный стандарт доказывания)</a:t>
            </a:r>
            <a:endParaRPr lang="ru-RU" dirty="0"/>
          </a:p>
          <a:p>
            <a:pPr marL="0" indent="0">
              <a:buNone/>
            </a:pPr>
            <a:r>
              <a:rPr lang="ru-RU" dirty="0"/>
              <a:t>Дело № А40-209015/2016</a:t>
            </a:r>
          </a:p>
          <a:p>
            <a:pPr marL="0" indent="0">
              <a:buNone/>
            </a:pPr>
            <a:r>
              <a:rPr lang="ru-RU" u="sng" dirty="0">
                <a:hlinkClick r:id="rId3"/>
              </a:rPr>
              <a:t>http://kad.arbitr.ru/PdfDocument/b1bba5f7-70df-4cc7-89a8-c1448db94984/0cc82d21-5ac4-4106-a00f-eae8f199b20b/A40-209015-2016_20180830_Opredelenie.pdf</a:t>
            </a:r>
            <a:r>
              <a:rPr lang="ru-RU" dirty="0"/>
              <a:t> </a:t>
            </a:r>
          </a:p>
          <a:p>
            <a:pPr marL="0" lvl="0" indent="0">
              <a:buNone/>
            </a:pPr>
            <a:r>
              <a:rPr lang="ru-RU" dirty="0" smtClean="0"/>
              <a:t>Определение </a:t>
            </a:r>
            <a:r>
              <a:rPr lang="ru-RU" dirty="0"/>
              <a:t>СКЭС ВС РФ от 03.12.2018г. № А51-21631/2015</a:t>
            </a:r>
          </a:p>
          <a:p>
            <a:pPr marL="0" indent="0">
              <a:buNone/>
            </a:pPr>
            <a:r>
              <a:rPr lang="ru-RU" u="sng" dirty="0">
                <a:hlinkClick r:id="rId4"/>
              </a:rPr>
              <a:t>http://kad.arbitr.ru/PdfDocument/908fc32e-ffd3-4c3c-8c3c-0a0e25f9ea86/7d59c4c6-e5fe-4730-975e-285828cccd75/A51-21631-2015_20181203_Opredelenie.pdf</a:t>
            </a:r>
            <a:r>
              <a:rPr lang="ru-RU" dirty="0"/>
              <a:t> </a:t>
            </a:r>
          </a:p>
          <a:p>
            <a:pPr marL="0" indent="0">
              <a:buNone/>
            </a:pPr>
            <a:endParaRPr lang="ru-RU" dirty="0"/>
          </a:p>
          <a:p>
            <a:pPr marL="109728" indent="0">
              <a:buNone/>
            </a:pPr>
            <a:endParaRPr lang="ru-RU" b="1"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10</a:t>
            </a:fld>
            <a:endParaRPr lang="ru-RU"/>
          </a:p>
        </p:txBody>
      </p:sp>
    </p:spTree>
    <p:extLst>
      <p:ext uri="{BB962C8B-B14F-4D97-AF65-F5344CB8AC3E}">
        <p14:creationId xmlns:p14="http://schemas.microsoft.com/office/powerpoint/2010/main" val="1764785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323528" y="188640"/>
            <a:ext cx="8363272" cy="6408712"/>
          </a:xfrm>
        </p:spPr>
        <p:txBody>
          <a:bodyPr>
            <a:normAutofit fontScale="85000" lnSpcReduction="10000"/>
          </a:bodyPr>
          <a:lstStyle/>
          <a:p>
            <a:pPr marL="109728" indent="0" algn="just">
              <a:buNone/>
            </a:pPr>
            <a:r>
              <a:rPr lang="ru-RU" sz="3200" dirty="0" smtClean="0">
                <a:latin typeface="Times New Roman" panose="02020603050405020304" pitchFamily="18" charset="0"/>
                <a:cs typeface="Times New Roman" panose="02020603050405020304" pitchFamily="18" charset="0"/>
              </a:rPr>
              <a:t>Какие доводы служат основанием для проверки на притворность корпоративного займа: </a:t>
            </a:r>
          </a:p>
          <a:p>
            <a:pPr marL="624078" indent="-514350" algn="just">
              <a:buAutoNum type="arabicPeriod"/>
            </a:pPr>
            <a:r>
              <a:rPr lang="ru-RU" sz="3200" dirty="0" smtClean="0">
                <a:latin typeface="Times New Roman" panose="02020603050405020304" pitchFamily="18" charset="0"/>
                <a:cs typeface="Times New Roman" panose="02020603050405020304" pitchFamily="18" charset="0"/>
              </a:rPr>
              <a:t>срок возврата займа </a:t>
            </a:r>
            <a:r>
              <a:rPr lang="ru-RU" sz="3200" dirty="0">
                <a:latin typeface="Times New Roman" panose="02020603050405020304" pitchFamily="18" charset="0"/>
                <a:cs typeface="Times New Roman" panose="02020603050405020304" pitchFamily="18" charset="0"/>
              </a:rPr>
              <a:t>неоднократно </a:t>
            </a:r>
            <a:r>
              <a:rPr lang="ru-RU" sz="3200" dirty="0" smtClean="0">
                <a:latin typeface="Times New Roman" panose="02020603050405020304" pitchFamily="18" charset="0"/>
                <a:cs typeface="Times New Roman" panose="02020603050405020304" pitchFamily="18" charset="0"/>
              </a:rPr>
              <a:t>продлялся;</a:t>
            </a:r>
          </a:p>
          <a:p>
            <a:pPr marL="624078" indent="-514350" algn="just">
              <a:buAutoNum type="arabicPeriod"/>
            </a:pPr>
            <a:r>
              <a:rPr lang="ru-RU" sz="3200" dirty="0" smtClean="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при обращении в арбитражный суд </a:t>
            </a:r>
            <a:r>
              <a:rPr lang="ru-RU" sz="3200" dirty="0" smtClean="0">
                <a:latin typeface="Times New Roman" panose="02020603050405020304" pitchFamily="18" charset="0"/>
                <a:cs typeface="Times New Roman" panose="02020603050405020304" pitchFamily="18" charset="0"/>
              </a:rPr>
              <a:t>с заявлением </a:t>
            </a:r>
            <a:r>
              <a:rPr lang="ru-RU" sz="3200" dirty="0">
                <a:latin typeface="Times New Roman" panose="02020603050405020304" pitchFamily="18" charset="0"/>
                <a:cs typeface="Times New Roman" panose="02020603050405020304" pitchFamily="18" charset="0"/>
              </a:rPr>
              <a:t>о собственном банкротстве </a:t>
            </a:r>
            <a:r>
              <a:rPr lang="ru-RU" sz="3200" dirty="0" smtClean="0">
                <a:latin typeface="Times New Roman" panose="02020603050405020304" pitchFamily="18" charset="0"/>
                <a:cs typeface="Times New Roman" panose="02020603050405020304" pitchFamily="18" charset="0"/>
              </a:rPr>
              <a:t>должник не представил информации </a:t>
            </a:r>
            <a:r>
              <a:rPr lang="ru-RU" sz="3200" dirty="0">
                <a:latin typeface="Times New Roman" panose="02020603050405020304" pitchFamily="18" charset="0"/>
                <a:cs typeface="Times New Roman" panose="02020603050405020304" pitchFamily="18" charset="0"/>
              </a:rPr>
              <a:t>относительно наличия обязательств перед обществом </a:t>
            </a:r>
            <a:r>
              <a:rPr lang="ru-RU" sz="3200" dirty="0" smtClean="0">
                <a:latin typeface="Times New Roman" panose="02020603050405020304" pitchFamily="18" charset="0"/>
                <a:cs typeface="Times New Roman" panose="02020603050405020304" pitchFamily="18" charset="0"/>
              </a:rPr>
              <a:t>–займодавцем;</a:t>
            </a:r>
          </a:p>
          <a:p>
            <a:pPr marL="624078" indent="-514350" algn="just">
              <a:buAutoNum type="arabicPeriod"/>
            </a:pPr>
            <a:r>
              <a:rPr lang="ru-RU" sz="3200" dirty="0" smtClean="0">
                <a:latin typeface="Times New Roman" panose="02020603050405020304" pitchFamily="18" charset="0"/>
                <a:cs typeface="Times New Roman" panose="02020603050405020304" pitchFamily="18" charset="0"/>
              </a:rPr>
              <a:t> общество-займодавец не </a:t>
            </a:r>
            <a:r>
              <a:rPr lang="ru-RU" sz="3200" dirty="0">
                <a:latin typeface="Times New Roman" panose="02020603050405020304" pitchFamily="18" charset="0"/>
                <a:cs typeface="Times New Roman" panose="02020603050405020304" pitchFamily="18" charset="0"/>
              </a:rPr>
              <a:t>требовало </a:t>
            </a:r>
            <a:r>
              <a:rPr lang="ru-RU" sz="3200" dirty="0" smtClean="0">
                <a:latin typeface="Times New Roman" panose="02020603050405020304" pitchFamily="18" charset="0"/>
                <a:cs typeface="Times New Roman" panose="02020603050405020304" pitchFamily="18" charset="0"/>
              </a:rPr>
              <a:t>возврата образовавшейся </a:t>
            </a:r>
            <a:r>
              <a:rPr lang="ru-RU" sz="3200" dirty="0">
                <a:latin typeface="Times New Roman" panose="02020603050405020304" pitchFamily="18" charset="0"/>
                <a:cs typeface="Times New Roman" panose="02020603050405020304" pitchFamily="18" charset="0"/>
              </a:rPr>
              <a:t>на стороне </a:t>
            </a:r>
            <a:r>
              <a:rPr lang="ru-RU" sz="3200" dirty="0" smtClean="0">
                <a:latin typeface="Times New Roman" panose="02020603050405020304" pitchFamily="18" charset="0"/>
                <a:cs typeface="Times New Roman" panose="02020603050405020304" pitchFamily="18" charset="0"/>
              </a:rPr>
              <a:t>должника </a:t>
            </a:r>
            <a:r>
              <a:rPr lang="ru-RU" sz="3200" dirty="0">
                <a:latin typeface="Times New Roman" panose="02020603050405020304" pitchFamily="18" charset="0"/>
                <a:cs typeface="Times New Roman" panose="02020603050405020304" pitchFamily="18" charset="0"/>
              </a:rPr>
              <a:t>задолженности до возбуждении </a:t>
            </a:r>
            <a:r>
              <a:rPr lang="ru-RU" sz="3200" dirty="0" smtClean="0">
                <a:latin typeface="Times New Roman" panose="02020603050405020304" pitchFamily="18" charset="0"/>
                <a:cs typeface="Times New Roman" panose="02020603050405020304" pitchFamily="18" charset="0"/>
              </a:rPr>
              <a:t>в отношении </a:t>
            </a:r>
            <a:r>
              <a:rPr lang="ru-RU" sz="3200" dirty="0">
                <a:latin typeface="Times New Roman" panose="02020603050405020304" pitchFamily="18" charset="0"/>
                <a:cs typeface="Times New Roman" panose="02020603050405020304" pitchFamily="18" charset="0"/>
              </a:rPr>
              <a:t>него дела о </a:t>
            </a:r>
            <a:r>
              <a:rPr lang="ru-RU" sz="3200" dirty="0" smtClean="0">
                <a:latin typeface="Times New Roman" panose="02020603050405020304" pitchFamily="18" charset="0"/>
                <a:cs typeface="Times New Roman" panose="02020603050405020304" pitchFamily="18" charset="0"/>
              </a:rPr>
              <a:t>банкротстве;</a:t>
            </a:r>
          </a:p>
          <a:p>
            <a:pPr marL="624078" indent="-514350" algn="just">
              <a:buAutoNum type="arabicPeriod"/>
            </a:pPr>
            <a:r>
              <a:rPr lang="ru-RU" sz="3200" dirty="0">
                <a:latin typeface="Times New Roman" panose="02020603050405020304" pitchFamily="18" charset="0"/>
                <a:cs typeface="Times New Roman" panose="02020603050405020304" pitchFamily="18" charset="0"/>
              </a:rPr>
              <a:t>перечисление крупной суммы без </a:t>
            </a:r>
            <a:r>
              <a:rPr lang="ru-RU" sz="3200" dirty="0" smtClean="0">
                <a:latin typeface="Times New Roman" panose="02020603050405020304" pitchFamily="18" charset="0"/>
                <a:cs typeface="Times New Roman" panose="02020603050405020304" pitchFamily="18" charset="0"/>
              </a:rPr>
              <a:t>письменного договора </a:t>
            </a:r>
            <a:r>
              <a:rPr lang="ru-RU" sz="3200" dirty="0">
                <a:latin typeface="Times New Roman" panose="02020603050405020304" pitchFamily="18" charset="0"/>
                <a:cs typeface="Times New Roman" panose="02020603050405020304" pitchFamily="18" charset="0"/>
              </a:rPr>
              <a:t>на нерыночных условиях (без процентов</a:t>
            </a:r>
            <a:r>
              <a:rPr lang="ru-RU" sz="3200" dirty="0" smtClean="0">
                <a:latin typeface="Times New Roman" panose="02020603050405020304" pitchFamily="18" charset="0"/>
                <a:cs typeface="Times New Roman" panose="02020603050405020304" pitchFamily="18" charset="0"/>
              </a:rPr>
              <a:t>);</a:t>
            </a:r>
          </a:p>
          <a:p>
            <a:pPr marL="624078" indent="-514350" algn="just">
              <a:buAutoNum type="arabicPeriod"/>
            </a:pPr>
            <a:r>
              <a:rPr lang="ru-RU" sz="3200" dirty="0" smtClean="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длительное непринятие </a:t>
            </a:r>
            <a:r>
              <a:rPr lang="ru-RU" sz="3200" dirty="0" smtClean="0">
                <a:latin typeface="Times New Roman" panose="02020603050405020304" pitchFamily="18" charset="0"/>
                <a:cs typeface="Times New Roman" panose="02020603050405020304" pitchFamily="18" charset="0"/>
              </a:rPr>
              <a:t>мер по </a:t>
            </a:r>
            <a:r>
              <a:rPr lang="ru-RU" sz="3200" dirty="0">
                <a:latin typeface="Times New Roman" panose="02020603050405020304" pitchFamily="18" charset="0"/>
                <a:cs typeface="Times New Roman" panose="02020603050405020304" pitchFamily="18" charset="0"/>
              </a:rPr>
              <a:t>возврату денежных </a:t>
            </a:r>
            <a:r>
              <a:rPr lang="ru-RU" sz="3200" dirty="0" smtClean="0">
                <a:latin typeface="Times New Roman" panose="02020603050405020304" pitchFamily="18" charset="0"/>
                <a:cs typeface="Times New Roman" panose="02020603050405020304" pitchFamily="18" charset="0"/>
              </a:rPr>
              <a:t>средств.</a:t>
            </a:r>
            <a:endParaRPr lang="ru-RU" sz="3200"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11</a:t>
            </a:fld>
            <a:endParaRPr lang="ru-RU"/>
          </a:p>
        </p:txBody>
      </p:sp>
    </p:spTree>
    <p:extLst>
      <p:ext uri="{BB962C8B-B14F-4D97-AF65-F5344CB8AC3E}">
        <p14:creationId xmlns:p14="http://schemas.microsoft.com/office/powerpoint/2010/main" val="37213924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457200" y="332656"/>
            <a:ext cx="8229600" cy="6192688"/>
          </a:xfrm>
        </p:spPr>
        <p:txBody>
          <a:bodyPr>
            <a:normAutofit fontScale="77500" lnSpcReduction="20000"/>
          </a:bodyPr>
          <a:lstStyle/>
          <a:p>
            <a:pPr marL="109728" indent="0" algn="just">
              <a:buNone/>
            </a:pPr>
            <a:r>
              <a:rPr lang="ru-RU" b="1" dirty="0" smtClean="0">
                <a:latin typeface="+mj-lt"/>
                <a:cs typeface="Times New Roman" panose="02020603050405020304" pitchFamily="18" charset="0"/>
              </a:rPr>
              <a:t>Повышенный стандарт доказывания по делам о взыскании денежных средств с должника (вне рамок дела о банкротстве) по сделкам между аффилированными лицами</a:t>
            </a:r>
          </a:p>
          <a:p>
            <a:pPr marL="109728" indent="0" algn="just">
              <a:buNone/>
            </a:pPr>
            <a:r>
              <a:rPr lang="ru-RU" dirty="0" smtClean="0">
                <a:latin typeface="+mj-lt"/>
              </a:rPr>
              <a:t>Необходимо исследование всей производственной цепочки и закупочных взаимоотношений с третьими лицами, а также экономической целесообразности заключения этих сделок.</a:t>
            </a:r>
          </a:p>
          <a:p>
            <a:pPr marL="109728" indent="0" algn="just">
              <a:buNone/>
            </a:pPr>
            <a:r>
              <a:rPr lang="ru-RU" dirty="0" smtClean="0">
                <a:latin typeface="+mj-lt"/>
              </a:rPr>
              <a:t>Следующие доводы могут являться основанием для признания мнимости поставки: </a:t>
            </a:r>
          </a:p>
          <a:p>
            <a:pPr marL="566928" indent="-457200" algn="just">
              <a:buAutoNum type="arabicPeriod"/>
            </a:pPr>
            <a:r>
              <a:rPr lang="ru-RU" dirty="0" smtClean="0">
                <a:latin typeface="+mj-lt"/>
              </a:rPr>
              <a:t>согласно имеющимся доказательствам в короткий срок был поставлен большой объем продукции, в то время как истец не занимался деятельностью по выращиванию и производству поставленной продукции. </a:t>
            </a:r>
          </a:p>
          <a:p>
            <a:pPr marL="566928" indent="-457200" algn="just">
              <a:buAutoNum type="arabicPeriod"/>
            </a:pPr>
            <a:r>
              <a:rPr lang="ru-RU" dirty="0" smtClean="0">
                <a:latin typeface="+mj-lt"/>
              </a:rPr>
              <a:t>Согласно накладным поставка осуществлена по адресу, где фактически находится бизнес-центр.</a:t>
            </a:r>
          </a:p>
          <a:p>
            <a:pPr marL="566928" indent="-457200" algn="just">
              <a:buAutoNum type="arabicPeriod"/>
            </a:pPr>
            <a:r>
              <a:rPr lang="ru-RU" dirty="0" smtClean="0">
                <a:latin typeface="+mj-lt"/>
              </a:rPr>
              <a:t>Складские, производственные и иные промышленные помещения, позволяющие отгружать поставленную продукцию в заявленных объемах, отсутствуют. </a:t>
            </a:r>
          </a:p>
          <a:p>
            <a:pPr marL="566928" indent="-457200" algn="just">
              <a:buAutoNum type="arabicPeriod"/>
            </a:pPr>
            <a:r>
              <a:rPr lang="ru-RU" dirty="0" smtClean="0">
                <a:latin typeface="+mj-lt"/>
              </a:rPr>
              <a:t>У истца отсутствовала экономическая возможность по покупке, размещению и дальнейшему распоряжению такой партией товара. </a:t>
            </a:r>
          </a:p>
          <a:p>
            <a:pPr marL="566928" indent="-457200" algn="just">
              <a:buAutoNum type="arabicPeriod"/>
            </a:pPr>
            <a:r>
              <a:rPr lang="ru-RU" dirty="0" smtClean="0">
                <a:latin typeface="+mj-lt"/>
              </a:rPr>
              <a:t>Ответчик не отражал наличие соответствующей задолженности в своей финансовой отчетности. </a:t>
            </a:r>
            <a:endParaRPr lang="ru-RU"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12</a:t>
            </a:fld>
            <a:endParaRPr lang="ru-RU"/>
          </a:p>
        </p:txBody>
      </p:sp>
    </p:spTree>
    <p:extLst>
      <p:ext uri="{BB962C8B-B14F-4D97-AF65-F5344CB8AC3E}">
        <p14:creationId xmlns:p14="http://schemas.microsoft.com/office/powerpoint/2010/main" val="3660108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323528" y="332656"/>
            <a:ext cx="8445624" cy="6264696"/>
          </a:xfrm>
        </p:spPr>
        <p:txBody>
          <a:bodyPr>
            <a:normAutofit/>
          </a:bodyPr>
          <a:lstStyle/>
          <a:p>
            <a:pPr marL="109728" indent="0" algn="just">
              <a:buNone/>
            </a:pPr>
            <a:r>
              <a:rPr lang="ru-RU" dirty="0"/>
              <a:t>истец должен исключить любые разумные сомнения в реальности долга, поскольку общность экономических интересов, в том числе повышает вероятность представления кредитором внешне безупречных доказательств исполнения по существу фиктивной сделки с противоправной целью последующего распределения конкурсной массы в пользу «дружественного» кредитора и уменьшения в интересах должника и его аффилированных лиц количества голосов, приходящихся на долю кредиторов </a:t>
            </a:r>
            <a:r>
              <a:rPr lang="ru-RU" dirty="0" smtClean="0"/>
              <a:t>независимых </a:t>
            </a:r>
            <a:r>
              <a:rPr lang="ru-RU" dirty="0"/>
              <a:t>(определения Верховного Суда Российской Федерации от 26.05.2017 № 306-ЭС16-20056 (6), от 11.09.2017 № 301-ЭС17-4784), что не отвечает стандартам добросовестного </a:t>
            </a:r>
            <a:r>
              <a:rPr lang="ru-RU" dirty="0" smtClean="0"/>
              <a:t>осуществления прав</a:t>
            </a:r>
          </a:p>
        </p:txBody>
      </p:sp>
      <p:sp>
        <p:nvSpPr>
          <p:cNvPr id="3" name="Номер слайда 2"/>
          <p:cNvSpPr>
            <a:spLocks noGrp="1"/>
          </p:cNvSpPr>
          <p:nvPr>
            <p:ph type="sldNum" sz="quarter" idx="15"/>
          </p:nvPr>
        </p:nvSpPr>
        <p:spPr/>
        <p:txBody>
          <a:bodyPr/>
          <a:lstStyle/>
          <a:p>
            <a:fld id="{B16412F3-833B-4464-BFC4-8DD00635CDE5}" type="slidenum">
              <a:rPr lang="ru-RU" smtClean="0"/>
              <a:t>13</a:t>
            </a:fld>
            <a:endParaRPr lang="ru-RU"/>
          </a:p>
        </p:txBody>
      </p:sp>
    </p:spTree>
    <p:extLst>
      <p:ext uri="{BB962C8B-B14F-4D97-AF65-F5344CB8AC3E}">
        <p14:creationId xmlns:p14="http://schemas.microsoft.com/office/powerpoint/2010/main" val="73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323528" y="404664"/>
            <a:ext cx="8363272" cy="6120680"/>
          </a:xfrm>
        </p:spPr>
        <p:txBody>
          <a:bodyPr>
            <a:normAutofit fontScale="70000" lnSpcReduction="20000"/>
          </a:bodyPr>
          <a:lstStyle/>
          <a:p>
            <a:pPr marL="109728" indent="0" algn="just">
              <a:buNone/>
            </a:pPr>
            <a:r>
              <a:rPr lang="ru-RU" sz="2900" dirty="0" smtClean="0">
                <a:latin typeface="Times New Roman" panose="02020603050405020304" pitchFamily="18" charset="0"/>
                <a:cs typeface="Times New Roman" panose="02020603050405020304" pitchFamily="18" charset="0"/>
              </a:rPr>
              <a:t>Изложенная позиция находит отражение в следующих судебных актах :</a:t>
            </a:r>
          </a:p>
          <a:p>
            <a:pPr marL="0" lvl="0" indent="0" algn="just">
              <a:buNone/>
            </a:pPr>
            <a:endParaRPr lang="ru-RU" sz="2900" dirty="0" smtClean="0">
              <a:latin typeface="Times New Roman" panose="02020603050405020304" pitchFamily="18" charset="0"/>
              <a:cs typeface="Times New Roman" panose="02020603050405020304" pitchFamily="18" charset="0"/>
            </a:endParaRPr>
          </a:p>
          <a:p>
            <a:pPr marL="0" lvl="0" indent="0" algn="just">
              <a:buNone/>
            </a:pPr>
            <a:r>
              <a:rPr lang="ru-RU" sz="2900" dirty="0" smtClean="0">
                <a:latin typeface="Times New Roman" panose="02020603050405020304" pitchFamily="18" charset="0"/>
                <a:cs typeface="Times New Roman" panose="02020603050405020304" pitchFamily="18" charset="0"/>
              </a:rPr>
              <a:t>Определение </a:t>
            </a:r>
            <a:r>
              <a:rPr lang="ru-RU" sz="2900" dirty="0">
                <a:latin typeface="Times New Roman" panose="02020603050405020304" pitchFamily="18" charset="0"/>
                <a:cs typeface="Times New Roman" panose="02020603050405020304" pitchFamily="18" charset="0"/>
              </a:rPr>
              <a:t>СКЭС ВС РФ от 13 июля 2018 года № 308-ЭС18-2197 </a:t>
            </a:r>
          </a:p>
          <a:p>
            <a:pPr marL="0" indent="0" algn="just">
              <a:buNone/>
            </a:pPr>
            <a:r>
              <a:rPr lang="ru-RU" sz="2900" dirty="0">
                <a:latin typeface="Times New Roman" panose="02020603050405020304" pitchFamily="18" charset="0"/>
                <a:cs typeface="Times New Roman" panose="02020603050405020304" pitchFamily="18" charset="0"/>
              </a:rPr>
              <a:t>Дело № А32-43610/2015</a:t>
            </a:r>
          </a:p>
          <a:p>
            <a:pPr marL="0" indent="0" algn="just">
              <a:buNone/>
            </a:pPr>
            <a:r>
              <a:rPr lang="ru-RU" sz="2900" u="sng" dirty="0">
                <a:latin typeface="Times New Roman" panose="02020603050405020304" pitchFamily="18" charset="0"/>
                <a:cs typeface="Times New Roman" panose="02020603050405020304" pitchFamily="18" charset="0"/>
                <a:hlinkClick r:id="rId2"/>
              </a:rPr>
              <a:t>http://kad.arbitr.ru/PdfDocument/ec685993-cc9c-486a-a8ec-a20701f7843a/d462e68c-01f3-4014-9a4f-ba838e4ad5de/A32-43610-2015_20180713_Opredelenie.pdf</a:t>
            </a:r>
            <a:r>
              <a:rPr lang="ru-RU" sz="2900" dirty="0">
                <a:latin typeface="Times New Roman" panose="02020603050405020304" pitchFamily="18" charset="0"/>
                <a:cs typeface="Times New Roman" panose="02020603050405020304" pitchFamily="18" charset="0"/>
              </a:rPr>
              <a:t> </a:t>
            </a:r>
          </a:p>
          <a:p>
            <a:pPr marL="0" indent="0" algn="just">
              <a:buNone/>
            </a:pPr>
            <a:r>
              <a:rPr lang="ru-RU" sz="2900" dirty="0" smtClean="0">
                <a:latin typeface="Times New Roman" panose="02020603050405020304" pitchFamily="18" charset="0"/>
                <a:cs typeface="Times New Roman" panose="02020603050405020304" pitchFamily="18" charset="0"/>
              </a:rPr>
              <a:t>Определение </a:t>
            </a:r>
            <a:r>
              <a:rPr lang="ru-RU" sz="2900" dirty="0">
                <a:latin typeface="Times New Roman" panose="02020603050405020304" pitchFamily="18" charset="0"/>
                <a:cs typeface="Times New Roman" panose="02020603050405020304" pitchFamily="18" charset="0"/>
              </a:rPr>
              <a:t>СКЭС ВС РФ от 23 августа 2018 года № 305-ЭС18-3533</a:t>
            </a:r>
          </a:p>
          <a:p>
            <a:pPr marL="0" indent="0" algn="just">
              <a:buNone/>
            </a:pPr>
            <a:r>
              <a:rPr lang="ru-RU" sz="2900" dirty="0">
                <a:latin typeface="Times New Roman" panose="02020603050405020304" pitchFamily="18" charset="0"/>
                <a:cs typeface="Times New Roman" panose="02020603050405020304" pitchFamily="18" charset="0"/>
              </a:rPr>
              <a:t>Дело № А40-247956/2015</a:t>
            </a:r>
          </a:p>
          <a:p>
            <a:pPr marL="0" indent="0" algn="just">
              <a:buNone/>
            </a:pPr>
            <a:r>
              <a:rPr lang="ru-RU" sz="2900" u="sng" dirty="0">
                <a:latin typeface="Times New Roman" panose="02020603050405020304" pitchFamily="18" charset="0"/>
                <a:cs typeface="Times New Roman" panose="02020603050405020304" pitchFamily="18" charset="0"/>
                <a:hlinkClick r:id="rId3"/>
              </a:rPr>
              <a:t>http://kad.arbitr.ru/PdfDocument/c01b8fa1-d93a-493b-8e8c-7f143fb0b4a0/b03189ba-7038-4f13-a511-679e05a992fd/A40-247956-2015_20180823_Opredelenie.pdf</a:t>
            </a:r>
            <a:r>
              <a:rPr lang="ru-RU" sz="2900" dirty="0">
                <a:latin typeface="Times New Roman" panose="02020603050405020304" pitchFamily="18" charset="0"/>
                <a:cs typeface="Times New Roman" panose="02020603050405020304" pitchFamily="18" charset="0"/>
              </a:rPr>
              <a:t> </a:t>
            </a:r>
          </a:p>
          <a:p>
            <a:pPr marL="0" indent="0" algn="just">
              <a:buNone/>
            </a:pPr>
            <a:r>
              <a:rPr lang="ru-RU" sz="2900" dirty="0">
                <a:latin typeface="Times New Roman" panose="02020603050405020304" pitchFamily="18" charset="0"/>
                <a:cs typeface="Times New Roman" panose="02020603050405020304" pitchFamily="18" charset="0"/>
              </a:rPr>
              <a:t>  </a:t>
            </a:r>
          </a:p>
          <a:p>
            <a:pPr marL="0" indent="0" algn="just">
              <a:buNone/>
            </a:pPr>
            <a:r>
              <a:rPr lang="ru-RU" sz="2900" dirty="0">
                <a:latin typeface="Times New Roman" panose="02020603050405020304" pitchFamily="18" charset="0"/>
                <a:cs typeface="Times New Roman" panose="02020603050405020304" pitchFamily="18" charset="0"/>
              </a:rPr>
              <a:t>Аналогично см. Определение СКЭС ВС РФ от 29 октября 2018 г. № 308-ЭС18-9470</a:t>
            </a:r>
          </a:p>
          <a:p>
            <a:pPr marL="0" indent="0" algn="just">
              <a:buNone/>
            </a:pPr>
            <a:r>
              <a:rPr lang="ru-RU" sz="2900" dirty="0">
                <a:latin typeface="Times New Roman" panose="02020603050405020304" pitchFamily="18" charset="0"/>
                <a:cs typeface="Times New Roman" panose="02020603050405020304" pitchFamily="18" charset="0"/>
              </a:rPr>
              <a:t>Дело А32-42517/2015</a:t>
            </a:r>
          </a:p>
          <a:p>
            <a:pPr marL="0" indent="0" algn="just">
              <a:buNone/>
            </a:pPr>
            <a:r>
              <a:rPr lang="ru-RU" sz="2900" u="sng" dirty="0" smtClean="0">
                <a:latin typeface="Times New Roman" panose="02020603050405020304" pitchFamily="18" charset="0"/>
                <a:cs typeface="Times New Roman" panose="02020603050405020304" pitchFamily="18" charset="0"/>
                <a:hlinkClick r:id="rId4"/>
              </a:rPr>
              <a:t>http</a:t>
            </a:r>
            <a:r>
              <a:rPr lang="ru-RU" sz="2900" u="sng" dirty="0">
                <a:latin typeface="Times New Roman" panose="02020603050405020304" pitchFamily="18" charset="0"/>
                <a:cs typeface="Times New Roman" panose="02020603050405020304" pitchFamily="18" charset="0"/>
                <a:hlinkClick r:id="rId4"/>
              </a:rPr>
              <a:t>://kad.arbitr.ru/PdfDocument/64178b00-6aa2-479a-92cb-4546b3733db1/698dc232-80e4-4518-b6cf-a70ff08fddbe/A32-42517-2015_20181029_Opredelenie.pdf</a:t>
            </a:r>
            <a:r>
              <a:rPr lang="ru-RU" sz="2900" dirty="0">
                <a:latin typeface="Times New Roman" panose="02020603050405020304" pitchFamily="18" charset="0"/>
                <a:cs typeface="Times New Roman" panose="02020603050405020304" pitchFamily="18" charset="0"/>
              </a:rPr>
              <a:t> </a:t>
            </a:r>
          </a:p>
          <a:p>
            <a:pPr marL="0" indent="0" algn="just">
              <a:buNone/>
            </a:pPr>
            <a:r>
              <a:rPr lang="ru-RU" sz="2900" dirty="0">
                <a:latin typeface="Times New Roman" panose="02020603050405020304" pitchFamily="18" charset="0"/>
                <a:cs typeface="Times New Roman" panose="02020603050405020304" pitchFamily="18" charset="0"/>
              </a:rPr>
              <a:t> </a:t>
            </a:r>
          </a:p>
          <a:p>
            <a:pPr marL="109728" indent="0" algn="just">
              <a:buNone/>
            </a:pPr>
            <a:endParaRPr lang="ru-RU"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14</a:t>
            </a:fld>
            <a:endParaRPr lang="ru-RU"/>
          </a:p>
        </p:txBody>
      </p:sp>
    </p:spTree>
    <p:extLst>
      <p:ext uri="{BB962C8B-B14F-4D97-AF65-F5344CB8AC3E}">
        <p14:creationId xmlns:p14="http://schemas.microsoft.com/office/powerpoint/2010/main" val="15542749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91264" cy="490066"/>
          </a:xfrm>
        </p:spPr>
        <p:txBody>
          <a:bodyPr>
            <a:normAutofit fontScale="90000"/>
          </a:bodyPr>
          <a:lstStyle/>
          <a:p>
            <a:r>
              <a:rPr lang="ru-RU" dirty="0" smtClean="0"/>
              <a:t>Срок на предъявление требований в РТК</a:t>
            </a:r>
            <a:endParaRPr lang="ru-RU" dirty="0"/>
          </a:p>
        </p:txBody>
      </p:sp>
      <p:sp>
        <p:nvSpPr>
          <p:cNvPr id="6" name="Объект 5"/>
          <p:cNvSpPr>
            <a:spLocks noGrp="1"/>
          </p:cNvSpPr>
          <p:nvPr>
            <p:ph sz="quarter" idx="1"/>
          </p:nvPr>
        </p:nvSpPr>
        <p:spPr>
          <a:xfrm>
            <a:off x="457200" y="836712"/>
            <a:ext cx="8291264" cy="5637240"/>
          </a:xfrm>
        </p:spPr>
        <p:txBody>
          <a:bodyPr>
            <a:normAutofit fontScale="55000" lnSpcReduction="20000"/>
          </a:bodyPr>
          <a:lstStyle/>
          <a:p>
            <a:pPr marL="0" lvl="0" indent="0">
              <a:buNone/>
            </a:pPr>
            <a:r>
              <a:rPr lang="ru-RU" sz="2500" b="1" dirty="0"/>
              <a:t>Определение СКЭС ВС РФ от 02.07.18г. № А40-43851/2016 № 305-ЭС17-10070 (2</a:t>
            </a:r>
            <a:r>
              <a:rPr lang="ru-RU" sz="2500" b="1" dirty="0" smtClean="0"/>
              <a:t>)</a:t>
            </a:r>
            <a:endParaRPr lang="ru-RU" sz="2500" dirty="0"/>
          </a:p>
          <a:p>
            <a:pPr marL="0" indent="0">
              <a:buNone/>
            </a:pPr>
            <a:r>
              <a:rPr lang="ru-RU" sz="2500" b="1" u="sng" dirty="0">
                <a:hlinkClick r:id="rId2"/>
              </a:rPr>
              <a:t>http://kad.arbitr.ru/PdfDocument/2d5acc19-d746-481b-ade7-e5030b25c163/d8b39187-7c87-451a-9fca-b5178f0745dd/A40-43851-2016_20180702_Opredelenie.pdf</a:t>
            </a:r>
            <a:r>
              <a:rPr lang="ru-RU" sz="2500" b="1" dirty="0"/>
              <a:t> </a:t>
            </a:r>
            <a:endParaRPr lang="ru-RU" sz="2500" dirty="0"/>
          </a:p>
          <a:p>
            <a:pPr marL="0" indent="0">
              <a:buNone/>
            </a:pPr>
            <a:r>
              <a:rPr lang="ru-RU" sz="2500" u="sng" dirty="0" smtClean="0"/>
              <a:t>Рассмотрен </a:t>
            </a:r>
            <a:r>
              <a:rPr lang="ru-RU" sz="2500" u="sng" dirty="0"/>
              <a:t>вопрос об особенностях применения ПРАВИЛ о сроке закрытия реестра требований кредиторов по отношению к требованиям, относительно которых было возбуждено исполнительное производство: срок надлежит исчислять не с момента публикации в газете Коммерсант, а не ранее дня направления данному лицу извещения конкурсным управляющим о необходимости заявления требования в рамках дела о банкротстве</a:t>
            </a:r>
            <a:r>
              <a:rPr lang="ru-RU" sz="2500" u="sng" dirty="0" smtClean="0"/>
              <a:t>.</a:t>
            </a:r>
            <a:endParaRPr lang="ru-RU" sz="2500" dirty="0"/>
          </a:p>
          <a:p>
            <a:pPr marL="0" indent="0">
              <a:buNone/>
            </a:pPr>
            <a:r>
              <a:rPr lang="ru-RU" sz="2500" b="1" dirty="0" smtClean="0"/>
              <a:t>Срок </a:t>
            </a:r>
            <a:r>
              <a:rPr lang="ru-RU" sz="2500" b="1" dirty="0"/>
              <a:t>на предъявление такими лицами требований в деле о банкротстве начинает течь не ранее дня направления им конкурсным управляющим уведомления о получении управляющим исполнительных документов и о необходимости заявления кредиторами требований в рамках дела о банкротстве.</a:t>
            </a:r>
            <a:r>
              <a:rPr lang="ru-RU" sz="2500" dirty="0"/>
              <a:t> Указанные разъяснения подлежат применению как при банкротстве юридических лиц, так и при банкротстве физических лиц.</a:t>
            </a:r>
          </a:p>
          <a:p>
            <a:pPr marL="0" indent="0">
              <a:buNone/>
            </a:pPr>
            <a:r>
              <a:rPr lang="ru-RU" sz="2500" dirty="0"/>
              <a:t>Особенности правового регулирования срока предъявления требований при наличии возбужденного исполнительного производства обусловлены тем, что взыскатель, поручивший исполнение судебного решения государственной  службе, специально созданной для этих целей, имеет разумные ожидания того, что он будет проинформирован путем индивидуального извещения об объективной невозможности продолжения процедуры взыскания, начатой по его заявлению; возложение на него обязанности по самостоятельному отслеживанию публикаций о судьбе должника является чрезмерным.</a:t>
            </a:r>
          </a:p>
          <a:p>
            <a:pPr marL="0" indent="0">
              <a:buNone/>
            </a:pPr>
            <a:r>
              <a:rPr lang="ru-RU" sz="2500" dirty="0"/>
              <a:t>Таким образом, вопреки выводам судов при прекращении исполнения требования взыскателя в исполнительном производстве, о котором кредитор узнает после открытия процедуры конкурсного производства (реализации имущества), для правильного определения начала течения срока закрытия реестра требований кредиторов правовое значение имеет не момент опубликования информационного сообщения о введении процедуры, а обстоятельства, связанные с направлением арбитражным управляющим извещения взыскателю.</a:t>
            </a:r>
          </a:p>
          <a:p>
            <a:pPr marL="0" indent="0">
              <a:buNone/>
            </a:pPr>
            <a:endParaRPr lang="ru-RU" dirty="0"/>
          </a:p>
        </p:txBody>
      </p:sp>
      <p:sp>
        <p:nvSpPr>
          <p:cNvPr id="3" name="Номер слайда 2"/>
          <p:cNvSpPr>
            <a:spLocks noGrp="1"/>
          </p:cNvSpPr>
          <p:nvPr>
            <p:ph type="sldNum" sz="quarter" idx="15"/>
          </p:nvPr>
        </p:nvSpPr>
        <p:spPr/>
        <p:txBody>
          <a:bodyPr/>
          <a:lstStyle/>
          <a:p>
            <a:fld id="{B16412F3-833B-4464-BFC4-8DD00635CDE5}" type="slidenum">
              <a:rPr lang="ru-RU" smtClean="0"/>
              <a:pPr/>
              <a:t>15</a:t>
            </a:fld>
            <a:endParaRPr lang="ru-RU"/>
          </a:p>
        </p:txBody>
      </p:sp>
    </p:spTree>
    <p:extLst>
      <p:ext uri="{BB962C8B-B14F-4D97-AF65-F5344CB8AC3E}">
        <p14:creationId xmlns:p14="http://schemas.microsoft.com/office/powerpoint/2010/main" val="2756157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457200" y="404664"/>
            <a:ext cx="8229600" cy="6192688"/>
          </a:xfrm>
        </p:spPr>
        <p:txBody>
          <a:bodyPr>
            <a:normAutofit fontScale="92500" lnSpcReduction="10000"/>
          </a:bodyPr>
          <a:lstStyle/>
          <a:p>
            <a:pPr marL="0" lvl="0" indent="0">
              <a:buNone/>
            </a:pPr>
            <a:r>
              <a:rPr lang="ru-RU" b="1" dirty="0"/>
              <a:t>Определение СКЭС ВС РФ от 27.09.2018г. № 305-ЭС18-8007 </a:t>
            </a:r>
            <a:endParaRPr lang="ru-RU" dirty="0"/>
          </a:p>
          <a:p>
            <a:pPr marL="0" indent="0">
              <a:buNone/>
            </a:pPr>
            <a:r>
              <a:rPr lang="ru-RU" b="1" u="sng" dirty="0">
                <a:hlinkClick r:id="rId2"/>
              </a:rPr>
              <a:t>http://kad.arbitr.ru/PdfDocument/0247077c-4349-470d-baba-4a9311d78863/0d757459-6620-45c2-bcb5-d0d9d4c1804a/A40-11766-2015_20180928_Opredelenie.pdf</a:t>
            </a:r>
            <a:r>
              <a:rPr lang="ru-RU" b="1" dirty="0"/>
              <a:t> </a:t>
            </a:r>
            <a:endParaRPr lang="ru-RU" dirty="0"/>
          </a:p>
          <a:p>
            <a:pPr marL="0" indent="0">
              <a:buNone/>
            </a:pPr>
            <a:r>
              <a:rPr lang="ru-RU" dirty="0"/>
              <a:t>№ </a:t>
            </a:r>
            <a:r>
              <a:rPr lang="ru-RU" dirty="0" smtClean="0"/>
              <a:t>А40-11766/2015</a:t>
            </a:r>
            <a:endParaRPr lang="ru-RU" dirty="0"/>
          </a:p>
          <a:p>
            <a:pPr marL="0" indent="0" algn="just">
              <a:buNone/>
            </a:pPr>
            <a:r>
              <a:rPr lang="ru-RU" dirty="0" smtClean="0"/>
              <a:t>Для </a:t>
            </a:r>
            <a:r>
              <a:rPr lang="ru-RU" dirty="0"/>
              <a:t>добросовестного кредитора по требованию, восстановленному после признания сделки недействительной по признакам неравноценности или предпочтительности, двухмесячный срок течет со дня вступления в законную силу судебного акта, которым сделка была признана недействительной. К тому же при отсутствии неправомерного поведения или вины кредитора в совершении оспоренной сделки очередность восстановленного требования не понижается (пункт 3 статьи 61.6 Закона о банкротстве, пункт 27 постановления № 63).</a:t>
            </a:r>
          </a:p>
          <a:p>
            <a:pPr marL="109728" indent="0">
              <a:buNone/>
            </a:pPr>
            <a:endParaRPr lang="ru-RU"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16</a:t>
            </a:fld>
            <a:endParaRPr lang="ru-RU"/>
          </a:p>
        </p:txBody>
      </p:sp>
    </p:spTree>
    <p:extLst>
      <p:ext uri="{BB962C8B-B14F-4D97-AF65-F5344CB8AC3E}">
        <p14:creationId xmlns:p14="http://schemas.microsoft.com/office/powerpoint/2010/main" val="39686540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634082"/>
          </a:xfrm>
        </p:spPr>
        <p:txBody>
          <a:bodyPr>
            <a:normAutofit fontScale="90000"/>
          </a:bodyPr>
          <a:lstStyle/>
          <a:p>
            <a:r>
              <a:rPr lang="ru-RU" sz="3600" dirty="0" smtClean="0">
                <a:effectLst/>
                <a:latin typeface="Times New Roman" panose="02020603050405020304" pitchFamily="18" charset="0"/>
                <a:cs typeface="Times New Roman" panose="02020603050405020304" pitchFamily="18" charset="0"/>
              </a:rPr>
              <a:t/>
            </a:r>
            <a:br>
              <a:rPr lang="ru-RU" sz="3600" dirty="0" smtClean="0">
                <a:effectLst/>
                <a:latin typeface="Times New Roman" panose="02020603050405020304" pitchFamily="18" charset="0"/>
                <a:cs typeface="Times New Roman" panose="02020603050405020304" pitchFamily="18" charset="0"/>
              </a:rPr>
            </a:br>
            <a:r>
              <a:rPr lang="ru-RU" sz="3600" dirty="0" smtClean="0">
                <a:effectLst/>
                <a:latin typeface="Times New Roman" panose="02020603050405020304" pitchFamily="18" charset="0"/>
                <a:cs typeface="Times New Roman" panose="02020603050405020304" pitchFamily="18" charset="0"/>
              </a:rPr>
              <a:t>Пятая очередь РТК</a:t>
            </a:r>
            <a:endParaRPr lang="ru-RU" sz="3600" dirty="0">
              <a:effectLst/>
              <a:latin typeface="Times New Roman" panose="02020603050405020304" pitchFamily="18" charset="0"/>
              <a:cs typeface="Times New Roman" panose="02020603050405020304" pitchFamily="18" charset="0"/>
            </a:endParaRPr>
          </a:p>
        </p:txBody>
      </p:sp>
      <p:sp>
        <p:nvSpPr>
          <p:cNvPr id="2" name="Объект 1"/>
          <p:cNvSpPr>
            <a:spLocks noGrp="1"/>
          </p:cNvSpPr>
          <p:nvPr>
            <p:ph sz="quarter" idx="1"/>
          </p:nvPr>
        </p:nvSpPr>
        <p:spPr>
          <a:xfrm>
            <a:off x="457200" y="1052736"/>
            <a:ext cx="8229600" cy="5472608"/>
          </a:xfrm>
        </p:spPr>
        <p:txBody>
          <a:bodyPr>
            <a:normAutofit/>
          </a:bodyPr>
          <a:lstStyle/>
          <a:p>
            <a:pPr marL="0" indent="0">
              <a:buNone/>
            </a:pPr>
            <a:r>
              <a:rPr lang="ru-RU" b="1" dirty="0"/>
              <a:t>Определение СКЭС ВС РФ  от 26.11.2018 №305-ЭС18-11840 по делу №А40-70992/2017</a:t>
            </a:r>
            <a:endParaRPr lang="ru-RU" dirty="0"/>
          </a:p>
          <a:p>
            <a:pPr marL="0" indent="0">
              <a:buNone/>
            </a:pPr>
            <a:r>
              <a:rPr lang="ru-RU" dirty="0"/>
              <a:t>Устанавливается пятая очередь требований кредиторов по требованию об осуществлении первоначального предоставления (в части основного </a:t>
            </a:r>
            <a:r>
              <a:rPr lang="ru-RU" dirty="0" smtClean="0"/>
              <a:t>долга).</a:t>
            </a:r>
          </a:p>
          <a:p>
            <a:pPr marL="0" indent="0">
              <a:buNone/>
            </a:pPr>
            <a:r>
              <a:rPr lang="ru-RU" dirty="0" smtClean="0"/>
              <a:t>Требования </a:t>
            </a:r>
            <a:r>
              <a:rPr lang="ru-RU" dirty="0"/>
              <a:t>кредиторов об осуществлении первоначального предоставления в части основного долга должны удовлетворяться после требований как кредиторов третьей очереди, так и «опоздавших» кредиторов (далее – пятая очередь), но приоритетно перед лицами, получающими имущество должника по правилам пункта 1 статьи 148 Закона о банкротстве, пункта 8 статьи 63 ГК РФ. </a:t>
            </a:r>
            <a:endParaRPr lang="ru-RU"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5"/>
          </p:nvPr>
        </p:nvSpPr>
        <p:spPr/>
        <p:txBody>
          <a:bodyPr/>
          <a:lstStyle/>
          <a:p>
            <a:fld id="{B16412F3-833B-4464-BFC4-8DD00635CDE5}" type="slidenum">
              <a:rPr lang="ru-RU" smtClean="0"/>
              <a:t>17</a:t>
            </a:fld>
            <a:endParaRPr lang="ru-RU"/>
          </a:p>
        </p:txBody>
      </p:sp>
    </p:spTree>
    <p:extLst>
      <p:ext uri="{BB962C8B-B14F-4D97-AF65-F5344CB8AC3E}">
        <p14:creationId xmlns:p14="http://schemas.microsoft.com/office/powerpoint/2010/main" val="3714868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147248" cy="634082"/>
          </a:xfrm>
        </p:spPr>
        <p:txBody>
          <a:bodyPr/>
          <a:lstStyle/>
          <a:p>
            <a:r>
              <a:rPr lang="ru-RU" dirty="0" smtClean="0"/>
              <a:t>ОСПАРИВАНИЕ СДЕЛОК</a:t>
            </a:r>
            <a:endParaRPr lang="ru-RU" dirty="0"/>
          </a:p>
        </p:txBody>
      </p:sp>
      <p:sp>
        <p:nvSpPr>
          <p:cNvPr id="6" name="Объект 5"/>
          <p:cNvSpPr>
            <a:spLocks noGrp="1"/>
          </p:cNvSpPr>
          <p:nvPr>
            <p:ph sz="quarter" idx="1"/>
          </p:nvPr>
        </p:nvSpPr>
        <p:spPr>
          <a:xfrm>
            <a:off x="457200" y="836712"/>
            <a:ext cx="8147248" cy="5637240"/>
          </a:xfrm>
        </p:spPr>
        <p:txBody>
          <a:bodyPr>
            <a:normAutofit fontScale="55000" lnSpcReduction="20000"/>
          </a:bodyPr>
          <a:lstStyle/>
          <a:p>
            <a:pPr marL="0" lvl="0" indent="0">
              <a:buNone/>
            </a:pPr>
            <a:r>
              <a:rPr lang="ru-RU" sz="2900" b="1" dirty="0"/>
              <a:t>Определение СКЭС ВС РФ Дело № А40-698/2014 Дело № </a:t>
            </a:r>
            <a:r>
              <a:rPr lang="ru-RU" sz="2900" b="1" dirty="0" smtClean="0"/>
              <a:t>А40-698/2014</a:t>
            </a:r>
            <a:r>
              <a:rPr lang="ru-RU" sz="2900" dirty="0"/>
              <a:t> </a:t>
            </a:r>
            <a:r>
              <a:rPr lang="ru-RU" sz="2900" b="1" dirty="0" smtClean="0"/>
              <a:t>от </a:t>
            </a:r>
            <a:r>
              <a:rPr lang="ru-RU" sz="2900" b="1" dirty="0"/>
              <a:t>18 декабря 2017 года № 305-ЭС17-12763 (1, 2)</a:t>
            </a:r>
            <a:endParaRPr lang="ru-RU" sz="2900" dirty="0"/>
          </a:p>
          <a:p>
            <a:pPr marL="0" indent="0">
              <a:buNone/>
            </a:pPr>
            <a:r>
              <a:rPr lang="ru-RU" sz="3300" dirty="0" smtClean="0"/>
              <a:t>Рассмотрен </a:t>
            </a:r>
            <a:r>
              <a:rPr lang="ru-RU" sz="3300" dirty="0"/>
              <a:t>вопрос о возможности обжалования в рамках дела о несостоятельности (банкротстве) должника решения общего собрания акционеров об увеличении уставного капитала общества (в котором должник являлся мажоритарным акционером). Сделан вывод о недопустимости оспаривать по специальным правилам законодательства о банкротстве решение общего собрания акционеров другого юридического лица (не должника), но с учетом конкретного рассмотренного дела судебная коллегия пришла к выводу о допустимости такого оспаривания с учетом ряда обстоятельств</a:t>
            </a:r>
            <a:r>
              <a:rPr lang="ru-RU" sz="3300" dirty="0" smtClean="0"/>
              <a:t>.</a:t>
            </a:r>
          </a:p>
          <a:p>
            <a:pPr marL="0" indent="0">
              <a:buNone/>
            </a:pPr>
            <a:r>
              <a:rPr lang="ru-RU" sz="3300" dirty="0"/>
              <a:t>В ситуации, когда корпоративные процедуры в дочернем обществе используются исключительно с целью причинения вреда кредиторам должника, с целью сокрытия имущества (пакета акций) от обращения на него взыскания кредиторами материнской компании, суд ввиду отсутствия иных эффективных способов судебной защиты в деле о банкротстве данной компании вправе рассмотреть требования об оспаривании соответствующих корпоративных действий (фактов) в дочернем обществе по специальным правилам законодательства о банкротстве. </a:t>
            </a:r>
          </a:p>
          <a:p>
            <a:pPr marL="0" indent="0">
              <a:buNone/>
            </a:pPr>
            <a:r>
              <a:rPr lang="ru-RU" sz="3300" b="1" u="sng" dirty="0" smtClean="0">
                <a:hlinkClick r:id="rId2"/>
              </a:rPr>
              <a:t>http</a:t>
            </a:r>
            <a:r>
              <a:rPr lang="ru-RU" sz="3300" b="1" u="sng" dirty="0">
                <a:hlinkClick r:id="rId2"/>
              </a:rPr>
              <a:t>://kad.arbitr.ru/PdfDocument/8e48e98b-d37a-469c-8732-bfa409df1c68/6e19eac4-5433-4522-9335-72a409590abf/A40-698-2014_20171218_Opredelenie.pdf</a:t>
            </a:r>
            <a:r>
              <a:rPr lang="ru-RU" sz="3300" b="1" dirty="0"/>
              <a:t> </a:t>
            </a:r>
            <a:endParaRPr lang="ru-RU" sz="3300" dirty="0"/>
          </a:p>
          <a:p>
            <a:pPr marL="0" indent="0">
              <a:buNone/>
            </a:pPr>
            <a:r>
              <a:rPr lang="ru-RU" sz="3300" dirty="0"/>
              <a:t> </a:t>
            </a:r>
          </a:p>
          <a:p>
            <a:endParaRPr lang="ru-RU" dirty="0"/>
          </a:p>
        </p:txBody>
      </p:sp>
      <p:sp>
        <p:nvSpPr>
          <p:cNvPr id="4" name="Номер слайда 3"/>
          <p:cNvSpPr>
            <a:spLocks noGrp="1"/>
          </p:cNvSpPr>
          <p:nvPr>
            <p:ph type="sldNum" sz="quarter" idx="15"/>
          </p:nvPr>
        </p:nvSpPr>
        <p:spPr/>
        <p:txBody>
          <a:bodyPr/>
          <a:lstStyle/>
          <a:p>
            <a:fld id="{B16412F3-833B-4464-BFC4-8DD00635CDE5}" type="slidenum">
              <a:rPr lang="ru-RU" smtClean="0"/>
              <a:pPr/>
              <a:t>18</a:t>
            </a:fld>
            <a:endParaRPr lang="ru-RU"/>
          </a:p>
        </p:txBody>
      </p:sp>
    </p:spTree>
    <p:extLst>
      <p:ext uri="{BB962C8B-B14F-4D97-AF65-F5344CB8AC3E}">
        <p14:creationId xmlns:p14="http://schemas.microsoft.com/office/powerpoint/2010/main" val="1495048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
          </p:nvPr>
        </p:nvSpPr>
        <p:spPr>
          <a:xfrm>
            <a:off x="323528" y="476672"/>
            <a:ext cx="8568952" cy="6048672"/>
          </a:xfrm>
        </p:spPr>
        <p:txBody>
          <a:bodyPr>
            <a:normAutofit fontScale="70000" lnSpcReduction="20000"/>
          </a:bodyPr>
          <a:lstStyle/>
          <a:p>
            <a:pPr marL="0" lvl="0" indent="0" algn="just">
              <a:buNone/>
            </a:pPr>
            <a:r>
              <a:rPr lang="ru-RU" sz="2600" dirty="0"/>
              <a:t>Определение СКЭС ВС РФ по делу № А41-86889/15  от 12.03.2018г. № 305-ЭС17-17342</a:t>
            </a:r>
          </a:p>
          <a:p>
            <a:pPr marL="0" indent="0" algn="just">
              <a:buNone/>
            </a:pPr>
            <a:r>
              <a:rPr lang="ru-RU" sz="2600" u="sng" dirty="0">
                <a:hlinkClick r:id="rId2"/>
              </a:rPr>
              <a:t>http://kad.arbitr.ru/PdfDocument/45051fe5-847b-406c-8790-02c67537022d/3c06bb14-bcad-427c-9b7f-e6eb27f25c7c/A41-86889-2015_20180312_Opredelenie.pdf</a:t>
            </a:r>
            <a:r>
              <a:rPr lang="ru-RU" sz="2600" dirty="0"/>
              <a:t> </a:t>
            </a:r>
          </a:p>
          <a:p>
            <a:pPr marL="0" indent="0" algn="just">
              <a:buNone/>
            </a:pPr>
            <a:r>
              <a:rPr lang="ru-RU" sz="2600" dirty="0"/>
              <a:t>Рассмотрен вопрос о возможности </a:t>
            </a:r>
            <a:r>
              <a:rPr lang="ru-RU" sz="2600" dirty="0" smtClean="0"/>
              <a:t>оспаривания </a:t>
            </a:r>
            <a:r>
              <a:rPr lang="ru-RU" sz="2600" dirty="0"/>
              <a:t>в рамках дела о банкротстве сделки, в которой должник не является непосредственной стороной, а также не в отношении его имущества (отчуждение Обществом (мажоритарным акционером которого является должник) своей доли в другом Обществе подконтрольным должнику </a:t>
            </a:r>
            <a:r>
              <a:rPr lang="ru-RU" sz="2600" dirty="0" smtClean="0"/>
              <a:t>лицам (родственникам)), </a:t>
            </a:r>
          </a:p>
          <a:p>
            <a:pPr marL="0" indent="0" algn="just">
              <a:buNone/>
            </a:pPr>
            <a:r>
              <a:rPr lang="ru-RU" sz="2600" dirty="0" smtClean="0"/>
              <a:t>Должник по </a:t>
            </a:r>
            <a:r>
              <a:rPr lang="ru-RU" sz="2600" dirty="0"/>
              <a:t>существу прикрывался корпоративной формой юридического лица (компанией "</a:t>
            </a:r>
            <a:r>
              <a:rPr lang="ru-RU" sz="2600" dirty="0" err="1"/>
              <a:t>Сэндрок</a:t>
            </a:r>
            <a:r>
              <a:rPr lang="ru-RU" sz="2600" dirty="0"/>
              <a:t>" и бюро) для владения и управления своим ликвидным имуществом – мажоритарной долей участия в обществе "</a:t>
            </a:r>
            <a:r>
              <a:rPr lang="ru-RU" sz="2600" dirty="0" err="1"/>
              <a:t>Осетровский</a:t>
            </a:r>
            <a:r>
              <a:rPr lang="ru-RU" sz="2600" dirty="0"/>
              <a:t> ЛДК". Величина встречного предоставления по сделкам, как и сам факт </a:t>
            </a:r>
            <a:r>
              <a:rPr lang="ru-RU" sz="2600" dirty="0" err="1"/>
              <a:t>возмездности</a:t>
            </a:r>
            <a:r>
              <a:rPr lang="ru-RU" sz="2600" dirty="0"/>
              <a:t> отчуждения долей в обществе "</a:t>
            </a:r>
            <a:r>
              <a:rPr lang="ru-RU" sz="2600" dirty="0" err="1"/>
              <a:t>Осетровский</a:t>
            </a:r>
            <a:r>
              <a:rPr lang="ru-RU" sz="2600" dirty="0"/>
              <a:t> ЛДК" не раскрыты заинтересованными лицами, что в совокупности со статусом покупателей долей (родственниками Дмитриева В.Е.) и </a:t>
            </a:r>
            <a:r>
              <a:rPr lang="ru-RU" sz="2600" dirty="0" err="1"/>
              <a:t>предбанкротным</a:t>
            </a:r>
            <a:r>
              <a:rPr lang="ru-RU" sz="2600" dirty="0"/>
              <a:t> состоянием последнего дало кредиторам достаточные основания полагать, что вследствие исполнения сделок, воля на совершение которых формировалась Дмитриевым В.Е., имущество не выбыло из-под его фактического контроля, следовательно данные сделки совершены за счет Дмитриева В.Е. исключительно с целью причинения вреда кредиторам </a:t>
            </a:r>
            <a:endParaRPr lang="ru-RU" sz="2600" dirty="0"/>
          </a:p>
          <a:p>
            <a:pPr marL="109728" indent="0" algn="just">
              <a:buNone/>
            </a:pPr>
            <a:endParaRPr lang="ru-RU"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19</a:t>
            </a:fld>
            <a:endParaRPr lang="ru-RU"/>
          </a:p>
        </p:txBody>
      </p:sp>
    </p:spTree>
    <p:extLst>
      <p:ext uri="{BB962C8B-B14F-4D97-AF65-F5344CB8AC3E}">
        <p14:creationId xmlns:p14="http://schemas.microsoft.com/office/powerpoint/2010/main" val="1694503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850106"/>
          </a:xfrm>
        </p:spPr>
        <p:txBody>
          <a:bodyPr>
            <a:noAutofit/>
          </a:bodyPr>
          <a:lstStyle/>
          <a:p>
            <a:r>
              <a:rPr lang="ru-RU" sz="2400" dirty="0" smtClean="0">
                <a:effectLst/>
                <a:latin typeface="Times New Roman" panose="02020603050405020304" pitchFamily="18" charset="0"/>
                <a:cs typeface="Times New Roman" panose="02020603050405020304" pitchFamily="18" charset="0"/>
              </a:rPr>
              <a:t>Дела о перехвате инициативы при возбуждении дела о несостоятельности с помощью положений ст. 313 ГК РФ</a:t>
            </a:r>
            <a:endParaRPr lang="ru-RU" sz="2400" dirty="0">
              <a:effectLst/>
              <a:latin typeface="Times New Roman" panose="02020603050405020304" pitchFamily="18" charset="0"/>
              <a:cs typeface="Times New Roman" panose="02020603050405020304" pitchFamily="18" charset="0"/>
            </a:endParaRPr>
          </a:p>
        </p:txBody>
      </p:sp>
      <p:sp>
        <p:nvSpPr>
          <p:cNvPr id="2" name="Объект 1"/>
          <p:cNvSpPr>
            <a:spLocks noGrp="1"/>
          </p:cNvSpPr>
          <p:nvPr>
            <p:ph sz="quarter" idx="1"/>
          </p:nvPr>
        </p:nvSpPr>
        <p:spPr>
          <a:xfrm>
            <a:off x="467544" y="1124744"/>
            <a:ext cx="8229600" cy="5256584"/>
          </a:xfrm>
        </p:spPr>
        <p:txBody>
          <a:bodyPr>
            <a:normAutofit fontScale="85000" lnSpcReduction="20000"/>
          </a:bodyPr>
          <a:lstStyle/>
          <a:p>
            <a:pPr marL="109728" indent="0">
              <a:buNone/>
            </a:pPr>
            <a:r>
              <a:rPr lang="ru-RU" sz="1800" dirty="0" smtClean="0">
                <a:latin typeface="Times New Roman" panose="02020603050405020304" pitchFamily="18" charset="0"/>
                <a:cs typeface="Times New Roman" panose="02020603050405020304" pitchFamily="18" charset="0"/>
              </a:rPr>
              <a:t>Предыстория вопроса: </a:t>
            </a:r>
          </a:p>
          <a:p>
            <a:pPr marL="0" indent="0">
              <a:buNone/>
            </a:pPr>
            <a:r>
              <a:rPr lang="ru-RU" sz="1800" dirty="0" smtClean="0">
                <a:latin typeface="Times New Roman" panose="02020603050405020304" pitchFamily="18" charset="0"/>
                <a:cs typeface="Times New Roman" panose="02020603050405020304" pitchFamily="18" charset="0"/>
              </a:rPr>
              <a:t>1) </a:t>
            </a:r>
            <a:r>
              <a:rPr lang="ru-RU" sz="2000" b="1" dirty="0" smtClean="0">
                <a:latin typeface="Times New Roman" panose="02020603050405020304" pitchFamily="18" charset="0"/>
                <a:cs typeface="Times New Roman" panose="02020603050405020304" pitchFamily="18" charset="0"/>
              </a:rPr>
              <a:t>ОПРЕДЕЛЕНИЕ </a:t>
            </a:r>
            <a:r>
              <a:rPr lang="ru-RU" sz="2000" b="1" dirty="0">
                <a:latin typeface="Times New Roman" panose="02020603050405020304" pitchFamily="18" charset="0"/>
                <a:cs typeface="Times New Roman" panose="02020603050405020304" pitchFamily="18" charset="0"/>
              </a:rPr>
              <a:t>СКЭС ВС РФ от 16 июня 2016 г. N 302-ЭС16-2049</a:t>
            </a:r>
            <a:endParaRPr lang="ru-RU" sz="2000" dirty="0">
              <a:latin typeface="Times New Roman" panose="02020603050405020304" pitchFamily="18" charset="0"/>
              <a:cs typeface="Times New Roman" panose="02020603050405020304" pitchFamily="18" charset="0"/>
            </a:endParaRPr>
          </a:p>
          <a:p>
            <a:pPr marL="0" indent="0" algn="just">
              <a:buNone/>
            </a:pPr>
            <a:r>
              <a:rPr lang="ru-RU" sz="2000" b="1" dirty="0">
                <a:latin typeface="Times New Roman" panose="02020603050405020304" pitchFamily="18" charset="0"/>
                <a:cs typeface="Times New Roman" panose="02020603050405020304" pitchFamily="18" charset="0"/>
              </a:rPr>
              <a:t>Признан  злоупотреблением платеж третьего лица кредитору, погашающий основной долг, но оставляющий значительные санкции. Таким образом, кредитор лишался права голоса в процедуре </a:t>
            </a:r>
            <a:r>
              <a:rPr lang="ru-RU" sz="2000" b="1" dirty="0" smtClean="0">
                <a:latin typeface="Times New Roman" panose="02020603050405020304" pitchFamily="18" charset="0"/>
                <a:cs typeface="Times New Roman" panose="02020603050405020304" pitchFamily="18" charset="0"/>
              </a:rPr>
              <a:t>банкротства.</a:t>
            </a:r>
          </a:p>
          <a:p>
            <a:pPr marL="0" indent="0" algn="just">
              <a:buNone/>
            </a:pPr>
            <a:r>
              <a:rPr lang="ru-RU" sz="1800" dirty="0" smtClean="0">
                <a:latin typeface="Times New Roman" panose="02020603050405020304" pitchFamily="18" charset="0"/>
                <a:cs typeface="Times New Roman" panose="02020603050405020304" pitchFamily="18" charset="0"/>
              </a:rPr>
              <a:t>2) </a:t>
            </a:r>
            <a:r>
              <a:rPr lang="ru-RU" sz="1800" b="1" dirty="0">
                <a:latin typeface="Times New Roman" panose="02020603050405020304" pitchFamily="18" charset="0"/>
                <a:cs typeface="Times New Roman" panose="02020603050405020304" pitchFamily="18" charset="0"/>
              </a:rPr>
              <a:t>ОПРЕДЕЛЕНИЕ СКЭС ВС РФ от 15 августа 2016 г. N 308-ЭС16-4658</a:t>
            </a:r>
            <a:endParaRPr lang="ru-RU" sz="1800" dirty="0">
              <a:latin typeface="Times New Roman" panose="02020603050405020304" pitchFamily="18" charset="0"/>
              <a:cs typeface="Times New Roman" panose="02020603050405020304" pitchFamily="18" charset="0"/>
            </a:endParaRPr>
          </a:p>
          <a:p>
            <a:pPr marL="0" indent="0" algn="just">
              <a:buNone/>
            </a:pPr>
            <a:r>
              <a:rPr lang="ru-RU" sz="1800" dirty="0">
                <a:latin typeface="Times New Roman" panose="02020603050405020304" pitchFamily="18" charset="0"/>
                <a:cs typeface="Times New Roman" panose="02020603050405020304" pitchFamily="18" charset="0"/>
              </a:rPr>
              <a:t>В рассматриваемом деле третье лицо погасило частично основной долг до уровня 299 тыс. руб., однако не погашенными остались санкции, а также были иные кредиторы, требования которых таким же образом погашены до уровня ниже порогового значения.</a:t>
            </a:r>
          </a:p>
          <a:p>
            <a:pPr marL="0" indent="0" algn="just">
              <a:buNone/>
            </a:pPr>
            <a:r>
              <a:rPr lang="ru-RU" sz="1800" dirty="0">
                <a:latin typeface="Times New Roman" panose="02020603050405020304" pitchFamily="18" charset="0"/>
                <a:cs typeface="Times New Roman" panose="02020603050405020304" pitchFamily="18" charset="0"/>
              </a:rPr>
              <a:t>Ограничение в размере 300 000 руб. (пункт 2 статьи 6 и пункт 2 статьи 33 Закона о банкротстве) – не является основанием для отказа во введении наблюдения, при условии:</a:t>
            </a:r>
          </a:p>
          <a:p>
            <a:pPr marL="0" indent="0" algn="just">
              <a:buNone/>
            </a:pPr>
            <a:r>
              <a:rPr lang="ru-RU" sz="1800" dirty="0">
                <a:latin typeface="Times New Roman" panose="02020603050405020304" pitchFamily="18" charset="0"/>
                <a:cs typeface="Times New Roman" panose="02020603050405020304" pitchFamily="18" charset="0"/>
              </a:rPr>
              <a:t>-</a:t>
            </a:r>
            <a:r>
              <a:rPr lang="ru-RU" sz="1800" dirty="0" smtClean="0">
                <a:latin typeface="Times New Roman" panose="02020603050405020304" pitchFamily="18" charset="0"/>
                <a:cs typeface="Times New Roman" panose="02020603050405020304" pitchFamily="18" charset="0"/>
              </a:rPr>
              <a:t>наличия </a:t>
            </a:r>
            <a:r>
              <a:rPr lang="ru-RU" sz="1800" dirty="0">
                <a:latin typeface="Times New Roman" panose="02020603050405020304" pitchFamily="18" charset="0"/>
                <a:cs typeface="Times New Roman" panose="02020603050405020304" pitchFamily="18" charset="0"/>
              </a:rPr>
              <a:t>фактов, очевидно указывающих на неплатежеспособность должника, то есть на прекращение исполнения им денежных обязательств (</a:t>
            </a:r>
            <a:r>
              <a:rPr lang="ru-RU" sz="1800" dirty="0">
                <a:latin typeface="Times New Roman" panose="02020603050405020304" pitchFamily="18" charset="0"/>
                <a:cs typeface="Times New Roman" panose="02020603050405020304" pitchFamily="18" charset="0"/>
                <a:hlinkClick r:id="rId2" action="ppaction://hlinkfile"/>
              </a:rPr>
              <a:t>абзац 37 статьи 2</a:t>
            </a:r>
            <a:r>
              <a:rPr lang="ru-RU" sz="1800" dirty="0">
                <a:latin typeface="Times New Roman" panose="02020603050405020304" pitchFamily="18" charset="0"/>
                <a:cs typeface="Times New Roman" panose="02020603050405020304" pitchFamily="18" charset="0"/>
              </a:rPr>
              <a:t> Закона о банкротстве), </a:t>
            </a:r>
          </a:p>
          <a:p>
            <a:pPr marL="0" indent="0" algn="just">
              <a:buNone/>
            </a:pPr>
            <a:r>
              <a:rPr lang="ru-RU" sz="1800" dirty="0">
                <a:latin typeface="Times New Roman" panose="02020603050405020304" pitchFamily="18" charset="0"/>
                <a:cs typeface="Times New Roman" panose="02020603050405020304" pitchFamily="18" charset="0"/>
              </a:rPr>
              <a:t>-недобросовестность лиц, вовлеченных в спорные правоотношения(третье лицо частично погасило основной долг до 299 тыс. руб., оставив санкции = очевидное намерение перехватить контроль за процедурой)</a:t>
            </a:r>
          </a:p>
          <a:p>
            <a:pPr marL="0" indent="0" algn="just">
              <a:buNone/>
            </a:pPr>
            <a:r>
              <a:rPr lang="ru-RU" sz="1800" dirty="0">
                <a:latin typeface="Times New Roman" panose="02020603050405020304" pitchFamily="18" charset="0"/>
                <a:cs typeface="Times New Roman" panose="02020603050405020304" pitchFamily="18" charset="0"/>
              </a:rPr>
              <a:t>Как поступать в таком случае судам?</a:t>
            </a:r>
          </a:p>
          <a:p>
            <a:pPr marL="0" indent="0" algn="just">
              <a:buNone/>
            </a:pPr>
            <a:r>
              <a:rPr lang="ru-RU" sz="1800" dirty="0">
                <a:latin typeface="Times New Roman" panose="02020603050405020304" pitchFamily="18" charset="0"/>
                <a:cs typeface="Times New Roman" panose="02020603050405020304" pitchFamily="18" charset="0"/>
              </a:rPr>
              <a:t> Надо совместно рассмотреть заявления о банкротстве, поступившие от нескольких кредиторов. Преимуществом при выборе арбитражного управляющего пользуется </a:t>
            </a:r>
            <a:r>
              <a:rPr lang="ru-RU" sz="1800" b="1" dirty="0">
                <a:latin typeface="Times New Roman" panose="02020603050405020304" pitchFamily="18" charset="0"/>
                <a:cs typeface="Times New Roman" panose="02020603050405020304" pitchFamily="18" charset="0"/>
              </a:rPr>
              <a:t>первый, подавший заявление</a:t>
            </a:r>
            <a:r>
              <a:rPr lang="ru-RU" sz="1800" dirty="0">
                <a:latin typeface="Times New Roman" panose="02020603050405020304" pitchFamily="18" charset="0"/>
                <a:cs typeface="Times New Roman" panose="02020603050405020304" pitchFamily="18" charset="0"/>
              </a:rPr>
              <a:t>. Однако суд должен оценивать компетентность, добросовестность и независимость такого управляющего, руководствуясь разъяснениями ВАС (п. 56 </a:t>
            </a:r>
            <a:r>
              <a:rPr lang="ru-RU" sz="1800" u="sng" dirty="0">
                <a:latin typeface="Times New Roman" panose="02020603050405020304" pitchFamily="18" charset="0"/>
                <a:cs typeface="Times New Roman" panose="02020603050405020304" pitchFamily="18" charset="0"/>
                <a:hlinkClick r:id="rId3"/>
              </a:rPr>
              <a:t>постановления</a:t>
            </a:r>
            <a:r>
              <a:rPr lang="ru-RU" sz="1800" dirty="0">
                <a:latin typeface="Times New Roman" panose="02020603050405020304" pitchFamily="18" charset="0"/>
                <a:cs typeface="Times New Roman" panose="02020603050405020304" pitchFamily="18" charset="0"/>
              </a:rPr>
              <a:t> Пленума ВАС № 35).</a:t>
            </a:r>
          </a:p>
          <a:p>
            <a:pPr marL="109728" indent="0">
              <a:buNone/>
            </a:pPr>
            <a:endParaRPr lang="ru-RU" sz="1800" dirty="0"/>
          </a:p>
        </p:txBody>
      </p:sp>
      <p:sp>
        <p:nvSpPr>
          <p:cNvPr id="3" name="Номер слайда 2"/>
          <p:cNvSpPr>
            <a:spLocks noGrp="1"/>
          </p:cNvSpPr>
          <p:nvPr>
            <p:ph type="sldNum" sz="quarter" idx="15"/>
          </p:nvPr>
        </p:nvSpPr>
        <p:spPr/>
        <p:txBody>
          <a:bodyPr/>
          <a:lstStyle/>
          <a:p>
            <a:fld id="{B16412F3-833B-4464-BFC4-8DD00635CDE5}" type="slidenum">
              <a:rPr lang="ru-RU" smtClean="0"/>
              <a:t>2</a:t>
            </a:fld>
            <a:endParaRPr lang="ru-RU"/>
          </a:p>
        </p:txBody>
      </p:sp>
    </p:spTree>
    <p:extLst>
      <p:ext uri="{BB962C8B-B14F-4D97-AF65-F5344CB8AC3E}">
        <p14:creationId xmlns:p14="http://schemas.microsoft.com/office/powerpoint/2010/main" val="546544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
          </p:nvPr>
        </p:nvSpPr>
        <p:spPr>
          <a:xfrm>
            <a:off x="323528" y="404664"/>
            <a:ext cx="8363272" cy="6048672"/>
          </a:xfrm>
        </p:spPr>
        <p:txBody>
          <a:bodyPr>
            <a:normAutofit lnSpcReduction="10000"/>
          </a:bodyPr>
          <a:lstStyle/>
          <a:p>
            <a:r>
              <a:rPr lang="ru-RU" b="1" dirty="0"/>
              <a:t>Определение СКЭС ВС РФ от 22 февраля 2018 года № 306-ЭС17-17171 по делу № А1-44790/15</a:t>
            </a:r>
            <a:endParaRPr lang="ru-RU" dirty="0"/>
          </a:p>
          <a:p>
            <a:r>
              <a:rPr lang="ru-RU" u="sng" dirty="0">
                <a:hlinkClick r:id="rId2"/>
              </a:rPr>
              <a:t>http://kad.arbitr.ru/PdfDocument/db572294-021e-4e4c-acbe-ef43c40ecc2c/a12bda6b-a882-4ae7-94e8-2a74ad14c0df/A12-44790-2015_20180222_Opredelenie.pdf</a:t>
            </a:r>
            <a:r>
              <a:rPr lang="ru-RU" dirty="0"/>
              <a:t> </a:t>
            </a:r>
          </a:p>
          <a:p>
            <a:pPr marL="0" indent="0">
              <a:buNone/>
            </a:pPr>
            <a:r>
              <a:rPr lang="ru-RU" dirty="0"/>
              <a:t>При обосновании равноценности встречного исполнения акцентировать внимание необходимо также и на соотношении рыночной и кадастровой стоимости объекта. Если последняя – в разы выше, необходимо обоснование наличия ошибок в кадастровой стоимости, в том числе - ошибки, допущенные при проведении кадастровой оценки земельных участков (в том числе, на недостоверность сведений о недвижимости, использованных при кадастровой оценке).</a:t>
            </a:r>
          </a:p>
          <a:p>
            <a:pPr marL="109728" indent="0" algn="just">
              <a:buNone/>
            </a:pPr>
            <a:endParaRPr lang="ru-RU" sz="2400" dirty="0">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5"/>
          </p:nvPr>
        </p:nvSpPr>
        <p:spPr/>
        <p:txBody>
          <a:bodyPr/>
          <a:lstStyle/>
          <a:p>
            <a:fld id="{B16412F3-833B-4464-BFC4-8DD00635CDE5}" type="slidenum">
              <a:rPr lang="ru-RU" smtClean="0"/>
              <a:t>20</a:t>
            </a:fld>
            <a:endParaRPr lang="ru-RU"/>
          </a:p>
        </p:txBody>
      </p:sp>
    </p:spTree>
    <p:extLst>
      <p:ext uri="{BB962C8B-B14F-4D97-AF65-F5344CB8AC3E}">
        <p14:creationId xmlns:p14="http://schemas.microsoft.com/office/powerpoint/2010/main" val="2499096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
          </p:nvPr>
        </p:nvSpPr>
        <p:spPr>
          <a:xfrm>
            <a:off x="395536" y="332656"/>
            <a:ext cx="8229600" cy="5602627"/>
          </a:xfrm>
        </p:spPr>
        <p:txBody>
          <a:bodyPr>
            <a:normAutofit/>
          </a:bodyPr>
          <a:lstStyle/>
          <a:p>
            <a:pPr marL="0" lvl="0" indent="0">
              <a:buNone/>
            </a:pPr>
            <a:r>
              <a:rPr lang="ru-RU" dirty="0"/>
              <a:t>Определение СКЭС ВС РФ от 27 апреля 2018 года № 305-ЭС17-2344 (13) по делу  А40-232020/2015</a:t>
            </a:r>
          </a:p>
          <a:p>
            <a:pPr marL="0" indent="0">
              <a:buNone/>
            </a:pPr>
            <a:endParaRPr lang="ru-RU" dirty="0" smtClean="0"/>
          </a:p>
          <a:p>
            <a:pPr marL="0" indent="0">
              <a:buNone/>
            </a:pPr>
            <a:r>
              <a:rPr lang="ru-RU" dirty="0" smtClean="0"/>
              <a:t>В </a:t>
            </a:r>
            <a:r>
              <a:rPr lang="ru-RU" dirty="0"/>
              <a:t>случае признания сделки по исполнению обязательств в рамках кредитного договора недействительной, право требования кредитора по обязательству к должнику считается существовавшим независимо от совершения данной сделки (абзац первый пункта 4 статьи 61.6 Закона о банкротстве), следует признать принципиальную допустимость восстановления и обеспечительных требований.</a:t>
            </a:r>
          </a:p>
          <a:p>
            <a:pPr marL="109728" indent="0">
              <a:buNone/>
            </a:pPr>
            <a:endParaRPr lang="ru-RU" dirty="0">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5"/>
          </p:nvPr>
        </p:nvSpPr>
        <p:spPr/>
        <p:txBody>
          <a:bodyPr/>
          <a:lstStyle/>
          <a:p>
            <a:fld id="{B16412F3-833B-4464-BFC4-8DD00635CDE5}" type="slidenum">
              <a:rPr lang="ru-RU" smtClean="0"/>
              <a:t>21</a:t>
            </a:fld>
            <a:endParaRPr lang="ru-RU"/>
          </a:p>
        </p:txBody>
      </p:sp>
    </p:spTree>
    <p:extLst>
      <p:ext uri="{BB962C8B-B14F-4D97-AF65-F5344CB8AC3E}">
        <p14:creationId xmlns:p14="http://schemas.microsoft.com/office/powerpoint/2010/main" val="5714332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
          </p:nvPr>
        </p:nvSpPr>
        <p:spPr>
          <a:xfrm>
            <a:off x="457200" y="476672"/>
            <a:ext cx="8229600" cy="5530619"/>
          </a:xfrm>
        </p:spPr>
        <p:txBody>
          <a:bodyPr>
            <a:normAutofit fontScale="85000" lnSpcReduction="10000"/>
          </a:bodyPr>
          <a:lstStyle/>
          <a:p>
            <a:pPr lvl="0"/>
            <a:r>
              <a:rPr lang="ru-RU" b="1" dirty="0"/>
              <a:t>Определение СКЭС ВС РФ от 9 июля 2018 года № 307-ЭС18-1843 по делу № А56-31805/2016</a:t>
            </a:r>
            <a:endParaRPr lang="ru-RU" dirty="0"/>
          </a:p>
          <a:p>
            <a:pPr marL="0" indent="0">
              <a:buNone/>
            </a:pPr>
            <a:endParaRPr lang="ru-RU" dirty="0"/>
          </a:p>
          <a:p>
            <a:r>
              <a:rPr lang="ru-RU" b="1" u="sng" dirty="0">
                <a:hlinkClick r:id="rId2"/>
              </a:rPr>
              <a:t>http://kad.arbitr.ru/PdfDocument/772e93ec-2500-4a1f-8fc8-8b344baf0f1d/8c1d587c-ecd8-4dec-8815-188b73a07773/A56-31805-2016_20180709_Opredelenie.pdf</a:t>
            </a:r>
            <a:r>
              <a:rPr lang="ru-RU" b="1" dirty="0"/>
              <a:t> </a:t>
            </a:r>
            <a:endParaRPr lang="ru-RU" dirty="0"/>
          </a:p>
          <a:p>
            <a:pPr marL="0" indent="0">
              <a:buNone/>
            </a:pPr>
            <a:endParaRPr lang="ru-RU" dirty="0"/>
          </a:p>
          <a:p>
            <a:pPr marL="0" indent="0">
              <a:buNone/>
            </a:pPr>
            <a:r>
              <a:rPr lang="ru-RU" dirty="0"/>
              <a:t>Разъяснен порядок учета трехлетнего периода подозрительности для сделок купли-продажи недвижимого имущества (расчет ведется не по дате заключения соглашения, а по дате государственной регистрации перехода права собственности)</a:t>
            </a:r>
          </a:p>
          <a:p>
            <a:pPr marL="0" indent="0">
              <a:buNone/>
            </a:pPr>
            <a:r>
              <a:rPr lang="ru-RU" dirty="0"/>
              <a:t>Также в данном определении указано  на то, что заявление </a:t>
            </a:r>
            <a:r>
              <a:rPr lang="ru-RU" dirty="0" smtClean="0"/>
              <a:t>о признании </a:t>
            </a:r>
            <a:r>
              <a:rPr lang="ru-RU" dirty="0"/>
              <a:t>сделки недействительной не подлежит удовлетворению в том случае, если кредитор (в интересах которого подано данное заявление) также является аффилированным к должнику либо лицам, контролирующим должника.</a:t>
            </a:r>
          </a:p>
          <a:p>
            <a:pPr marL="109728" indent="0">
              <a:buNone/>
            </a:pPr>
            <a:endParaRPr lang="ru-RU" dirty="0">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5"/>
          </p:nvPr>
        </p:nvSpPr>
        <p:spPr/>
        <p:txBody>
          <a:bodyPr/>
          <a:lstStyle/>
          <a:p>
            <a:fld id="{B16412F3-833B-4464-BFC4-8DD00635CDE5}" type="slidenum">
              <a:rPr lang="ru-RU" smtClean="0"/>
              <a:t>22</a:t>
            </a:fld>
            <a:endParaRPr lang="ru-RU"/>
          </a:p>
        </p:txBody>
      </p:sp>
    </p:spTree>
    <p:extLst>
      <p:ext uri="{BB962C8B-B14F-4D97-AF65-F5344CB8AC3E}">
        <p14:creationId xmlns:p14="http://schemas.microsoft.com/office/powerpoint/2010/main" val="31396551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8147248" cy="6069288"/>
          </a:xfrm>
        </p:spPr>
        <p:txBody>
          <a:bodyPr>
            <a:normAutofit fontScale="92500" lnSpcReduction="10000"/>
          </a:bodyPr>
          <a:lstStyle/>
          <a:p>
            <a:pPr lvl="0"/>
            <a:r>
              <a:rPr lang="ru-RU" b="1" dirty="0"/>
              <a:t>Определение СКЭС ВС РФ от 09.08.2018г. № 305-ЭС17-22089 , дело № </a:t>
            </a:r>
            <a:r>
              <a:rPr lang="ru-RU" b="1" dirty="0" smtClean="0"/>
              <a:t>А40-55732/2017</a:t>
            </a:r>
            <a:r>
              <a:rPr lang="ru-RU" b="1" dirty="0"/>
              <a:t> </a:t>
            </a:r>
            <a:endParaRPr lang="ru-RU" dirty="0"/>
          </a:p>
          <a:p>
            <a:pPr marL="0" indent="0">
              <a:buNone/>
            </a:pPr>
            <a:r>
              <a:rPr lang="ru-RU" b="1" u="sng" dirty="0">
                <a:hlinkClick r:id="rId2"/>
              </a:rPr>
              <a:t>http://kad.arbitr.ru/PdfDocument/b1193cba-4573-49e2-beea-db5f64fb1d8b/196334a1-8e0b-40c6-9cb7-9bfff8aadaaa/A40-55732-2017_20180809_Opredelenie.pdf</a:t>
            </a:r>
            <a:r>
              <a:rPr lang="ru-RU" b="1" dirty="0"/>
              <a:t> </a:t>
            </a:r>
            <a:endParaRPr lang="ru-RU" dirty="0"/>
          </a:p>
          <a:p>
            <a:pPr marL="0" indent="0">
              <a:buNone/>
            </a:pPr>
            <a:endParaRPr lang="ru-RU" dirty="0"/>
          </a:p>
          <a:p>
            <a:pPr marL="0" indent="0" algn="just">
              <a:buNone/>
            </a:pPr>
            <a:r>
              <a:rPr lang="ru-RU" dirty="0"/>
              <a:t>Оспариваемый платеж не подлежит признанию недействительным, если он совершен в рамках обычной хозяйственной деятельности, осуществляемой должником, и его размер не превышает 1 процента от стоимости активов должника, за исключением обстоятельств, </a:t>
            </a:r>
            <a:r>
              <a:rPr lang="ru-RU" b="1" dirty="0"/>
              <a:t>свидетельствующих о недобросовестности контрагента</a:t>
            </a:r>
            <a:r>
              <a:rPr lang="ru-RU" dirty="0"/>
              <a:t> несостоятельного должника, который, в частности, согласился принять исполнение без учета принципов очередности и пропорциональности, располагая информацией о недостаточности имущества должника для проведения расчетов с другими кредиторами. </a:t>
            </a:r>
          </a:p>
          <a:p>
            <a:endParaRPr lang="ru-RU" dirty="0"/>
          </a:p>
        </p:txBody>
      </p:sp>
      <p:sp>
        <p:nvSpPr>
          <p:cNvPr id="4" name="Номер слайда 3"/>
          <p:cNvSpPr>
            <a:spLocks noGrp="1"/>
          </p:cNvSpPr>
          <p:nvPr>
            <p:ph type="sldNum" sz="quarter" idx="15"/>
          </p:nvPr>
        </p:nvSpPr>
        <p:spPr/>
        <p:txBody>
          <a:bodyPr/>
          <a:lstStyle/>
          <a:p>
            <a:fld id="{B16412F3-833B-4464-BFC4-8DD00635CDE5}" type="slidenum">
              <a:rPr lang="ru-RU" smtClean="0"/>
              <a:t>23</a:t>
            </a:fld>
            <a:endParaRPr lang="ru-RU"/>
          </a:p>
        </p:txBody>
      </p:sp>
    </p:spTree>
    <p:extLst>
      <p:ext uri="{BB962C8B-B14F-4D97-AF65-F5344CB8AC3E}">
        <p14:creationId xmlns:p14="http://schemas.microsoft.com/office/powerpoint/2010/main" val="1806675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90066"/>
          </a:xfrm>
        </p:spPr>
        <p:txBody>
          <a:bodyPr>
            <a:normAutofit fontScale="90000"/>
          </a:bodyPr>
          <a:lstStyle/>
          <a:p>
            <a:r>
              <a:rPr lang="ru-RU" dirty="0" smtClean="0"/>
              <a:t>Реализация имущества должника</a:t>
            </a:r>
            <a:endParaRPr lang="ru-RU" dirty="0"/>
          </a:p>
        </p:txBody>
      </p:sp>
      <p:sp>
        <p:nvSpPr>
          <p:cNvPr id="3" name="Объект 2"/>
          <p:cNvSpPr>
            <a:spLocks noGrp="1"/>
          </p:cNvSpPr>
          <p:nvPr>
            <p:ph sz="quarter" idx="1"/>
          </p:nvPr>
        </p:nvSpPr>
        <p:spPr>
          <a:xfrm>
            <a:off x="457200" y="836712"/>
            <a:ext cx="8291264" cy="5637240"/>
          </a:xfrm>
        </p:spPr>
        <p:txBody>
          <a:bodyPr>
            <a:normAutofit fontScale="70000" lnSpcReduction="20000"/>
          </a:bodyPr>
          <a:lstStyle/>
          <a:p>
            <a:pPr lvl="0"/>
            <a:r>
              <a:rPr lang="ru-RU" b="1" dirty="0"/>
              <a:t>Определение СКЭС ВС РФ  от 27 ноября 2017 года № 306-ЭС17-10491 </a:t>
            </a:r>
            <a:r>
              <a:rPr lang="ru-RU" dirty="0"/>
              <a:t> </a:t>
            </a:r>
            <a:r>
              <a:rPr lang="ru-RU" b="1" dirty="0" smtClean="0"/>
              <a:t>Дело </a:t>
            </a:r>
            <a:r>
              <a:rPr lang="ru-RU" b="1" dirty="0"/>
              <a:t>№ </a:t>
            </a:r>
            <a:r>
              <a:rPr lang="ru-RU" b="1" dirty="0" smtClean="0"/>
              <a:t>А57-15765/2011</a:t>
            </a:r>
          </a:p>
          <a:p>
            <a:pPr marL="0" indent="0" algn="just">
              <a:buNone/>
            </a:pPr>
            <a:r>
              <a:rPr lang="ru-RU" dirty="0" smtClean="0"/>
              <a:t>Недобросовестность </a:t>
            </a:r>
            <a:r>
              <a:rPr lang="ru-RU" dirty="0"/>
              <a:t>в поведении участника торгов может выражаться не только в наличии доказанного сговора с их организатором или оператором торговой площадки либо в использовании специальных технических средств, но также и иным образом. Повышение в отсутствие конкуренции предложенной участником торгов цены с незначительным интервалом времени независимо от причин такого поведения является неразумным и необычным. Действия по подаче заявок выражают волю субъекта оборота и направлены на возникновение у него гражданских прав, к ним могут быть применены правила, в том числе о недействительности сделок (пункт 1 статьи 6, § 2 главы 9 Гражданского кодекса Российской Федерации).</a:t>
            </a:r>
            <a:endParaRPr lang="ru-RU" b="1" dirty="0"/>
          </a:p>
          <a:p>
            <a:pPr marL="0" indent="0" algn="just">
              <a:buNone/>
            </a:pPr>
            <a:endParaRPr lang="ru-RU" dirty="0"/>
          </a:p>
          <a:p>
            <a:pPr marL="0" indent="0">
              <a:buNone/>
            </a:pPr>
            <a:r>
              <a:rPr lang="ru-RU" u="sng" dirty="0">
                <a:hlinkClick r:id="rId2"/>
              </a:rPr>
              <a:t>http://kad.arbitr.ru/PdfDocument/1d2f85e6-4626-41ae-9365-5aeefb00beea/531db61c-9e7f-4711-9ff2-1e2c1ccce73f/A57-15765-2011_20171127_Opredelenie.pdf</a:t>
            </a:r>
            <a:r>
              <a:rPr lang="ru-RU" dirty="0"/>
              <a:t> </a:t>
            </a:r>
          </a:p>
          <a:p>
            <a:pPr marL="0" indent="0">
              <a:buNone/>
            </a:pPr>
            <a:r>
              <a:rPr lang="ru-RU" dirty="0"/>
              <a:t>Аналогичный вывод сделан в определении СКЭС ВС РФ от 22.03.2018г.  по делу № А32-37641/2013 </a:t>
            </a:r>
          </a:p>
          <a:p>
            <a:pPr marL="0" indent="0">
              <a:buNone/>
            </a:pPr>
            <a:r>
              <a:rPr lang="ru-RU" u="sng" dirty="0">
                <a:hlinkClick r:id="rId3"/>
              </a:rPr>
              <a:t>http://kad.arbitr.ru/PdfDocument/1568ee32-bf41-435f-89a7-8358d14c98e7/87b2cb92-09e3-468c-95db-8afb0b7a3d8b/A32-37641-2013_20180322_Opredelenie.pdf</a:t>
            </a:r>
            <a:r>
              <a:rPr lang="ru-RU" dirty="0"/>
              <a:t> </a:t>
            </a:r>
          </a:p>
          <a:p>
            <a:pPr marL="0" indent="0">
              <a:buNone/>
            </a:pPr>
            <a:endParaRPr lang="ru-RU" dirty="0"/>
          </a:p>
        </p:txBody>
      </p:sp>
      <p:sp>
        <p:nvSpPr>
          <p:cNvPr id="4" name="Номер слайда 3"/>
          <p:cNvSpPr>
            <a:spLocks noGrp="1"/>
          </p:cNvSpPr>
          <p:nvPr>
            <p:ph type="sldNum" sz="quarter" idx="15"/>
          </p:nvPr>
        </p:nvSpPr>
        <p:spPr/>
        <p:txBody>
          <a:bodyPr/>
          <a:lstStyle/>
          <a:p>
            <a:fld id="{B16412F3-833B-4464-BFC4-8DD00635CDE5}" type="slidenum">
              <a:rPr lang="ru-RU" smtClean="0"/>
              <a:t>24</a:t>
            </a:fld>
            <a:endParaRPr lang="ru-RU"/>
          </a:p>
        </p:txBody>
      </p:sp>
    </p:spTree>
    <p:extLst>
      <p:ext uri="{BB962C8B-B14F-4D97-AF65-F5344CB8AC3E}">
        <p14:creationId xmlns:p14="http://schemas.microsoft.com/office/powerpoint/2010/main" val="268616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457200" y="548680"/>
            <a:ext cx="8229600" cy="5832648"/>
          </a:xfrm>
        </p:spPr>
        <p:txBody>
          <a:bodyPr>
            <a:normAutofit fontScale="92500"/>
          </a:bodyPr>
          <a:lstStyle/>
          <a:p>
            <a:pPr marL="0" lvl="0" indent="0" algn="just" eaLnBrk="0" fontAlgn="base" hangingPunct="0">
              <a:spcAft>
                <a:spcPct val="0"/>
              </a:spcAft>
              <a:buClrTx/>
              <a:buSzTx/>
              <a:buNone/>
              <a:defRPr/>
            </a:pPr>
            <a:r>
              <a:rPr lang="ru-RU" b="1" dirty="0" smtClean="0">
                <a:latin typeface="Times New Roman" panose="02020603050405020304" pitchFamily="18" charset="0"/>
                <a:cs typeface="Times New Roman" panose="02020603050405020304" pitchFamily="18" charset="0"/>
              </a:rPr>
              <a:t>Определение </a:t>
            </a:r>
            <a:r>
              <a:rPr lang="ru-RU" b="1" dirty="0">
                <a:latin typeface="Times New Roman" panose="02020603050405020304" pitchFamily="18" charset="0"/>
                <a:cs typeface="Times New Roman" panose="02020603050405020304" pitchFamily="18" charset="0"/>
              </a:rPr>
              <a:t>СКЭС ВС РФ  305-ЭС17-18572 от 26 марта 2018 </a:t>
            </a:r>
            <a:r>
              <a:rPr lang="ru-RU" b="1" dirty="0" smtClean="0">
                <a:latin typeface="Times New Roman" panose="02020603050405020304" pitchFamily="18" charset="0"/>
                <a:cs typeface="Times New Roman" panose="02020603050405020304" pitchFamily="18" charset="0"/>
              </a:rPr>
              <a:t>года,  </a:t>
            </a:r>
            <a:r>
              <a:rPr lang="ru-RU" dirty="0" smtClean="0">
                <a:latin typeface="Times New Roman" panose="02020603050405020304" pitchFamily="18" charset="0"/>
                <a:cs typeface="Times New Roman" panose="02020603050405020304" pitchFamily="18" charset="0"/>
              </a:rPr>
              <a:t>А40-212952/16</a:t>
            </a:r>
            <a:endParaRPr lang="ru-RU" dirty="0">
              <a:latin typeface="Times New Roman" panose="02020603050405020304" pitchFamily="18" charset="0"/>
              <a:cs typeface="Times New Roman" panose="02020603050405020304" pitchFamily="18" charset="0"/>
            </a:endParaRPr>
          </a:p>
          <a:p>
            <a:pPr marL="0" lvl="0" indent="0" algn="just" eaLnBrk="0" fontAlgn="base" hangingPunct="0">
              <a:spcAft>
                <a:spcPct val="0"/>
              </a:spcAft>
              <a:buClrTx/>
              <a:buSzTx/>
              <a:buNone/>
              <a:defRPr/>
            </a:pPr>
            <a:endParaRPr lang="ru-RU" dirty="0" smtClean="0">
              <a:latin typeface="Times New Roman" panose="02020603050405020304" pitchFamily="18" charset="0"/>
              <a:cs typeface="Times New Roman" panose="02020603050405020304" pitchFamily="18" charset="0"/>
            </a:endParaRPr>
          </a:p>
          <a:p>
            <a:pPr marL="0" lvl="0" indent="0" algn="just" eaLnBrk="0" fontAlgn="base" hangingPunct="0">
              <a:spcAft>
                <a:spcPct val="0"/>
              </a:spcAft>
              <a:buClrTx/>
              <a:buSzTx/>
              <a:buNone/>
              <a:defRPr/>
            </a:pPr>
            <a:r>
              <a:rPr lang="ru-RU" dirty="0" smtClean="0">
                <a:latin typeface="Times New Roman" panose="02020603050405020304" pitchFamily="18" charset="0"/>
                <a:cs typeface="Times New Roman" panose="02020603050405020304" pitchFamily="18" charset="0"/>
              </a:rPr>
              <a:t>Положительно </a:t>
            </a:r>
            <a:r>
              <a:rPr lang="ru-RU" dirty="0">
                <a:latin typeface="Times New Roman" panose="02020603050405020304" pitchFamily="18" charset="0"/>
                <a:cs typeface="Times New Roman" panose="02020603050405020304" pitchFamily="18" charset="0"/>
              </a:rPr>
              <a:t>разрешен вопрос о допустимости погашения требований первого заявителя в деле  о банкротстве в порядке п. 1 ст. 313 ГК РФ с учетом следующих обстоятельств: сумма требований первого заявителя была немногим больше минимального порогового значения, защиту прав должника и заявителя в судебных заседаниях осуществлял  один и тот же представитель, процедура добровольной ликвидации должника и взыскание долга в пользу первого заявителя (принятие судебного приказа) произведены фактически одновременно.</a:t>
            </a:r>
          </a:p>
          <a:p>
            <a:pPr marL="0" lvl="0" indent="0" eaLnBrk="0" fontAlgn="base" hangingPunct="0">
              <a:spcAft>
                <a:spcPct val="0"/>
              </a:spcAft>
              <a:buClrTx/>
              <a:buSzTx/>
              <a:buNone/>
              <a:defRPr/>
            </a:pPr>
            <a:endParaRPr lang="ru-RU" dirty="0">
              <a:latin typeface="Times New Roman" panose="02020603050405020304" pitchFamily="18" charset="0"/>
              <a:cs typeface="Times New Roman" panose="02020603050405020304" pitchFamily="18" charset="0"/>
            </a:endParaRPr>
          </a:p>
          <a:p>
            <a:pPr marL="0" lvl="0" indent="0" eaLnBrk="0" fontAlgn="base" hangingPunct="0">
              <a:spcAft>
                <a:spcPct val="0"/>
              </a:spcAft>
              <a:buClrTx/>
              <a:buSzTx/>
              <a:buNone/>
              <a:defRPr/>
            </a:pPr>
            <a:r>
              <a:rPr lang="ru-RU" dirty="0">
                <a:latin typeface="Times New Roman" panose="02020603050405020304" pitchFamily="18" charset="0"/>
                <a:cs typeface="Times New Roman" panose="02020603050405020304" pitchFamily="18" charset="0"/>
                <a:hlinkClick r:id="rId2"/>
              </a:rPr>
              <a:t>http://</a:t>
            </a:r>
            <a:r>
              <a:rPr lang="ru-RU" dirty="0" smtClean="0">
                <a:latin typeface="Times New Roman" panose="02020603050405020304" pitchFamily="18" charset="0"/>
                <a:cs typeface="Times New Roman" panose="02020603050405020304" pitchFamily="18" charset="0"/>
                <a:hlinkClick r:id="rId2"/>
              </a:rPr>
              <a:t>kad.arbitr.ru/PdfDocument/30e025bb-ae2a-49d3-9b51-abbab9fb472b/395ee0c0-8d9c-450c-bf73-17468987098f/A40-212952-2016_20180326_Opredelenie.pdf</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marL="0" lvl="0" indent="0" eaLnBrk="0" fontAlgn="base" hangingPunct="0">
              <a:spcAft>
                <a:spcPct val="0"/>
              </a:spcAft>
              <a:buClrTx/>
              <a:buSzTx/>
              <a:buNone/>
              <a:defRPr/>
            </a:pPr>
            <a:endParaRPr lang="ru-RU" dirty="0">
              <a:latin typeface="Times New Roman" panose="02020603050405020304" pitchFamily="18" charset="0"/>
              <a:cs typeface="Times New Roman" panose="02020603050405020304" pitchFamily="18" charset="0"/>
            </a:endParaRPr>
          </a:p>
          <a:p>
            <a:pPr marL="0" lvl="0" indent="0" eaLnBrk="0" fontAlgn="base" hangingPunct="0">
              <a:spcAft>
                <a:spcPct val="0"/>
              </a:spcAft>
              <a:buClrTx/>
              <a:buSzTx/>
              <a:buNone/>
              <a:defRPr/>
            </a:pPr>
            <a:endParaRPr lang="ru-RU"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3</a:t>
            </a:fld>
            <a:endParaRPr lang="ru-RU"/>
          </a:p>
        </p:txBody>
      </p:sp>
    </p:spTree>
    <p:extLst>
      <p:ext uri="{BB962C8B-B14F-4D97-AF65-F5344CB8AC3E}">
        <p14:creationId xmlns:p14="http://schemas.microsoft.com/office/powerpoint/2010/main" val="10017529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457200" y="188640"/>
            <a:ext cx="8229600" cy="5818651"/>
          </a:xfrm>
        </p:spPr>
        <p:txBody>
          <a:bodyPr>
            <a:noAutofit/>
          </a:bodyPr>
          <a:lstStyle/>
          <a:p>
            <a:pPr marL="109728" indent="0" algn="just">
              <a:buNone/>
            </a:pPr>
            <a:r>
              <a:rPr lang="ru-RU" sz="2000" b="1" dirty="0" smtClean="0">
                <a:latin typeface="Times New Roman" panose="02020603050405020304" pitchFamily="18" charset="0"/>
                <a:cs typeface="Times New Roman" panose="02020603050405020304" pitchFamily="18" charset="0"/>
              </a:rPr>
              <a:t>Определение </a:t>
            </a:r>
            <a:r>
              <a:rPr lang="ru-RU" sz="2000" b="1" dirty="0">
                <a:latin typeface="Times New Roman" panose="02020603050405020304" pitchFamily="18" charset="0"/>
                <a:cs typeface="Times New Roman" panose="02020603050405020304" pitchFamily="18" charset="0"/>
              </a:rPr>
              <a:t>СКЭС ВС РФ от 26 марта 2018 года № 305-ЭС17-18572 № А40-212952/16 </a:t>
            </a:r>
          </a:p>
          <a:p>
            <a:pPr marL="109728" indent="0" algn="just">
              <a:buNone/>
            </a:pPr>
            <a:r>
              <a:rPr lang="ru-RU" sz="2000" dirty="0" smtClean="0">
                <a:latin typeface="Times New Roman" panose="02020603050405020304" pitchFamily="18" charset="0"/>
                <a:cs typeface="Times New Roman" panose="02020603050405020304" pitchFamily="18" charset="0"/>
                <a:hlinkClick r:id="rId2"/>
              </a:rPr>
              <a:t>http</a:t>
            </a:r>
            <a:r>
              <a:rPr lang="ru-RU" sz="2000" dirty="0">
                <a:latin typeface="Times New Roman" panose="02020603050405020304" pitchFamily="18" charset="0"/>
                <a:cs typeface="Times New Roman" panose="02020603050405020304" pitchFamily="18" charset="0"/>
                <a:hlinkClick r:id="rId2"/>
              </a:rPr>
              <a:t>://</a:t>
            </a:r>
            <a:r>
              <a:rPr lang="ru-RU" sz="2000" dirty="0" smtClean="0">
                <a:latin typeface="Times New Roman" panose="02020603050405020304" pitchFamily="18" charset="0"/>
                <a:cs typeface="Times New Roman" panose="02020603050405020304" pitchFamily="18" charset="0"/>
                <a:hlinkClick r:id="rId2"/>
              </a:rPr>
              <a:t>kad.arbitr.ru/PdfDocument/427dd1ce-02d1-4adf-a6e9-1662b35be76e/d5404570-0afc-4f4b-96c4-e69a9b86b9b2/A56-81591-2009_20180329_Opredelenie.pdf</a:t>
            </a: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marL="109728" indent="0" algn="just">
              <a:buNone/>
            </a:pPr>
            <a:endParaRPr lang="ru-RU" sz="2000" dirty="0" smtClean="0">
              <a:latin typeface="Times New Roman" panose="02020603050405020304" pitchFamily="18" charset="0"/>
              <a:cs typeface="Times New Roman" panose="02020603050405020304" pitchFamily="18" charset="0"/>
            </a:endParaRPr>
          </a:p>
          <a:p>
            <a:pPr marL="109728" indent="0" algn="just">
              <a:buNone/>
            </a:pPr>
            <a:r>
              <a:rPr lang="ru-RU" sz="2000" dirty="0" smtClean="0">
                <a:latin typeface="Times New Roman" panose="02020603050405020304" pitchFamily="18" charset="0"/>
                <a:cs typeface="Times New Roman" panose="02020603050405020304" pitchFamily="18" charset="0"/>
              </a:rPr>
              <a:t>Действия </a:t>
            </a:r>
            <a:r>
              <a:rPr lang="ru-RU" sz="2000" dirty="0">
                <a:latin typeface="Times New Roman" panose="02020603050405020304" pitchFamily="18" charset="0"/>
                <a:cs typeface="Times New Roman" panose="02020603050405020304" pitchFamily="18" charset="0"/>
              </a:rPr>
              <a:t>должника по частичному погашению долга до сумм немногим менее установленного предела на протяжении восьми лет направлены на уклонение от добросовестного исполнения обязательства и свидетельствуют о злоупотреблении правом.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Несмотря на то, что размер требований каждого из </a:t>
            </a:r>
            <a:r>
              <a:rPr lang="ru-RU" sz="2000" dirty="0" smtClean="0">
                <a:latin typeface="Times New Roman" panose="02020603050405020304" pitchFamily="18" charset="0"/>
                <a:cs typeface="Times New Roman" panose="02020603050405020304" pitchFamily="18" charset="0"/>
              </a:rPr>
              <a:t>имеющихся </a:t>
            </a:r>
            <a:r>
              <a:rPr lang="ru-RU" sz="2000" dirty="0">
                <a:latin typeface="Times New Roman" panose="02020603050405020304" pitchFamily="18" charset="0"/>
                <a:cs typeface="Times New Roman" panose="02020603050405020304" pitchFamily="18" charset="0"/>
              </a:rPr>
              <a:t>кредиторов в результате частичного погашения предъявленных компании задолженностей стал ниже порогового значения, совокупная сумма требований позволяет ввести процедуру наблюдения в отношении компании.</a:t>
            </a:r>
          </a:p>
          <a:p>
            <a:pPr marL="109728" indent="0" algn="just">
              <a:buNone/>
            </a:pPr>
            <a:r>
              <a:rPr lang="ru-RU" sz="2000" dirty="0" smtClean="0">
                <a:latin typeface="Times New Roman" panose="02020603050405020304" pitchFamily="18" charset="0"/>
                <a:cs typeface="Times New Roman" panose="02020603050405020304" pitchFamily="18" charset="0"/>
              </a:rPr>
              <a:t>…суду </a:t>
            </a:r>
            <a:r>
              <a:rPr lang="ru-RU" sz="2000" dirty="0">
                <a:latin typeface="Times New Roman" panose="02020603050405020304" pitchFamily="18" charset="0"/>
                <a:cs typeface="Times New Roman" panose="02020603050405020304" pitchFamily="18" charset="0"/>
              </a:rPr>
              <a:t>следовало назначить судебное заседание по совместному рассмотрению указанных требований.</a:t>
            </a:r>
          </a:p>
          <a:p>
            <a:pPr marL="109728" indent="0" algn="just">
              <a:buNone/>
            </a:pPr>
            <a:endParaRPr lang="ru-RU" sz="2000"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4</a:t>
            </a:fld>
            <a:endParaRPr lang="ru-RU"/>
          </a:p>
        </p:txBody>
      </p:sp>
    </p:spTree>
    <p:extLst>
      <p:ext uri="{BB962C8B-B14F-4D97-AF65-F5344CB8AC3E}">
        <p14:creationId xmlns:p14="http://schemas.microsoft.com/office/powerpoint/2010/main" val="3122351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7467600" cy="490066"/>
          </a:xfrm>
        </p:spPr>
        <p:txBody>
          <a:bodyPr>
            <a:normAutofit fontScale="90000"/>
          </a:bodyPr>
          <a:lstStyle/>
          <a:p>
            <a:r>
              <a:rPr lang="ru-RU" dirty="0" smtClean="0"/>
              <a:t>Арбитражный управляющий</a:t>
            </a:r>
            <a:endParaRPr lang="ru-RU" dirty="0"/>
          </a:p>
        </p:txBody>
      </p:sp>
      <p:sp>
        <p:nvSpPr>
          <p:cNvPr id="6" name="Объект 5"/>
          <p:cNvSpPr>
            <a:spLocks noGrp="1"/>
          </p:cNvSpPr>
          <p:nvPr>
            <p:ph sz="quarter" idx="1"/>
          </p:nvPr>
        </p:nvSpPr>
        <p:spPr>
          <a:xfrm>
            <a:off x="251520" y="836712"/>
            <a:ext cx="8424936" cy="5832648"/>
          </a:xfrm>
        </p:spPr>
        <p:txBody>
          <a:bodyPr>
            <a:normAutofit fontScale="40000" lnSpcReduction="20000"/>
          </a:bodyPr>
          <a:lstStyle/>
          <a:p>
            <a:pPr marL="0" indent="0">
              <a:buNone/>
            </a:pPr>
            <a:r>
              <a:rPr lang="ru-RU" sz="3800" b="1" dirty="0">
                <a:latin typeface="Times New Roman" panose="02020603050405020304" pitchFamily="18" charset="0"/>
                <a:cs typeface="Times New Roman" panose="02020603050405020304" pitchFamily="18" charset="0"/>
              </a:rPr>
              <a:t>Определение СКЭС ВС РФ от 22.11.18г. № 306-ЭС16-19550 (8) по делу А55-25483/2015</a:t>
            </a:r>
            <a:endParaRPr lang="ru-RU" sz="3800" dirty="0">
              <a:latin typeface="Times New Roman" panose="02020603050405020304" pitchFamily="18" charset="0"/>
              <a:cs typeface="Times New Roman" panose="02020603050405020304" pitchFamily="18" charset="0"/>
            </a:endParaRPr>
          </a:p>
          <a:p>
            <a:pPr marL="0" indent="0">
              <a:buNone/>
            </a:pPr>
            <a:r>
              <a:rPr lang="ru-RU" sz="3800" b="1" u="sng" dirty="0">
                <a:latin typeface="Times New Roman" panose="02020603050405020304" pitchFamily="18" charset="0"/>
                <a:cs typeface="Times New Roman" panose="02020603050405020304" pitchFamily="18" charset="0"/>
                <a:hlinkClick r:id="rId2"/>
              </a:rPr>
              <a:t>http://kad.arbitr.ru/PdfDocument/d23aa017-ad48-470c-97a5-aa0b6cacc5bc/dad86b41-6b22-40b1-91d0-4150854d5418/A55-25483-2015_20181122_Opredelenie.pdf</a:t>
            </a:r>
            <a:r>
              <a:rPr lang="ru-RU" sz="3800" dirty="0">
                <a:latin typeface="Times New Roman" panose="02020603050405020304" pitchFamily="18" charset="0"/>
                <a:cs typeface="Times New Roman" panose="02020603050405020304" pitchFamily="18" charset="0"/>
              </a:rPr>
              <a:t> </a:t>
            </a:r>
          </a:p>
          <a:p>
            <a:pPr marL="0" indent="0">
              <a:buNone/>
            </a:pPr>
            <a:r>
              <a:rPr lang="ru-RU" sz="3400" b="1" dirty="0">
                <a:latin typeface="Times New Roman" panose="02020603050405020304" pitchFamily="18" charset="0"/>
                <a:cs typeface="Times New Roman" panose="02020603050405020304" pitchFamily="18" charset="0"/>
              </a:rPr>
              <a:t> </a:t>
            </a:r>
            <a:endParaRPr lang="ru-RU" sz="4500" b="1" dirty="0">
              <a:latin typeface="Times New Roman" panose="02020603050405020304" pitchFamily="18" charset="0"/>
              <a:cs typeface="Times New Roman" panose="02020603050405020304" pitchFamily="18" charset="0"/>
            </a:endParaRPr>
          </a:p>
          <a:p>
            <a:pPr marL="0" indent="0" algn="just">
              <a:buNone/>
            </a:pPr>
            <a:r>
              <a:rPr lang="ru-RU" sz="4500" dirty="0">
                <a:latin typeface="Times New Roman" panose="02020603050405020304" pitchFamily="18" charset="0"/>
                <a:cs typeface="Times New Roman" panose="02020603050405020304" pitchFamily="18" charset="0"/>
              </a:rPr>
              <a:t>Признаны не соответствующими закону действия арбитражного управляющего по включению в инвентаризационную опись должника недостоверных сведений и публикации этой описи в общедоступном источнике (в связи с включением в инвентаризационную опись векселей, имеющих явные пороки</a:t>
            </a:r>
            <a:r>
              <a:rPr lang="ru-RU" sz="4500" dirty="0" smtClean="0">
                <a:latin typeface="Times New Roman" panose="02020603050405020304" pitchFamily="18" charset="0"/>
                <a:cs typeface="Times New Roman" panose="02020603050405020304" pitchFamily="18" charset="0"/>
              </a:rPr>
              <a:t>).</a:t>
            </a:r>
            <a:endParaRPr lang="ru-RU" sz="4500" b="1" dirty="0">
              <a:latin typeface="Times New Roman" panose="02020603050405020304" pitchFamily="18" charset="0"/>
              <a:cs typeface="Times New Roman" panose="02020603050405020304" pitchFamily="18" charset="0"/>
            </a:endParaRPr>
          </a:p>
          <a:p>
            <a:pPr marL="0" indent="0" algn="just">
              <a:buNone/>
            </a:pPr>
            <a:r>
              <a:rPr lang="ru-RU" sz="4500" dirty="0" smtClean="0">
                <a:latin typeface="Times New Roman" panose="02020603050405020304" pitchFamily="18" charset="0"/>
                <a:cs typeface="Times New Roman" panose="02020603050405020304" pitchFamily="18" charset="0"/>
              </a:rPr>
              <a:t>Арбитражный </a:t>
            </a:r>
            <a:r>
              <a:rPr lang="ru-RU" sz="4500" dirty="0">
                <a:latin typeface="Times New Roman" panose="02020603050405020304" pitchFamily="18" charset="0"/>
                <a:cs typeface="Times New Roman" panose="02020603050405020304" pitchFamily="18" charset="0"/>
              </a:rPr>
              <a:t>управляющий </a:t>
            </a:r>
            <a:r>
              <a:rPr lang="ru-RU" sz="4500" b="1" dirty="0" smtClean="0">
                <a:latin typeface="Times New Roman" panose="02020603050405020304" pitchFamily="18" charset="0"/>
                <a:cs typeface="Times New Roman" panose="02020603050405020304" pitchFamily="18" charset="0"/>
              </a:rPr>
              <a:t>обязан </a:t>
            </a:r>
            <a:r>
              <a:rPr lang="ru-RU" sz="4500" b="1" dirty="0">
                <a:latin typeface="Times New Roman" panose="02020603050405020304" pitchFamily="18" charset="0"/>
                <a:cs typeface="Times New Roman" panose="02020603050405020304" pitchFamily="18" charset="0"/>
              </a:rPr>
              <a:t>самостоятельно проверить, по меньшей мере, является ли документ, поименованный векселем</a:t>
            </a:r>
            <a:r>
              <a:rPr lang="ru-RU" sz="4500" dirty="0">
                <a:latin typeface="Times New Roman" panose="02020603050405020304" pitchFamily="18" charset="0"/>
                <a:cs typeface="Times New Roman" panose="02020603050405020304" pitchFamily="18" charset="0"/>
              </a:rPr>
              <a:t>, в действительности таковым, высказать профессиональное суждение по данному вопросу, сформированное по результатам анализа формы инвентаризуемого документа, его реквизитов, а также исследовать передаточные надписи. Включение в инвентаризационную опись в качестве векселей бумаг, имеющих явные пороки (не содержащих подписи от имени векселедателя или непрерывного ряда индоссаментов, позволяющего рассматривать должника как законного векселедержателя), свидетельствует о ненадлежащем исполнении арбитражным управляющим возложенных на него обязанностей. </a:t>
            </a:r>
            <a:endParaRPr lang="ru-RU" sz="4500" dirty="0" smtClean="0">
              <a:latin typeface="Times New Roman" panose="02020603050405020304" pitchFamily="18" charset="0"/>
              <a:cs typeface="Times New Roman" panose="02020603050405020304" pitchFamily="18" charset="0"/>
            </a:endParaRPr>
          </a:p>
          <a:p>
            <a:pPr marL="0" indent="0" algn="just">
              <a:buNone/>
            </a:pPr>
            <a:r>
              <a:rPr lang="ru-RU" sz="4500" b="1" dirty="0" smtClean="0">
                <a:latin typeface="Times New Roman" panose="02020603050405020304" pitchFamily="18" charset="0"/>
                <a:cs typeface="Times New Roman" panose="02020603050405020304" pitchFamily="18" charset="0"/>
              </a:rPr>
              <a:t>Стандартом </a:t>
            </a:r>
            <a:r>
              <a:rPr lang="ru-RU" sz="4500" b="1" dirty="0">
                <a:latin typeface="Times New Roman" panose="02020603050405020304" pitchFamily="18" charset="0"/>
                <a:cs typeface="Times New Roman" panose="02020603050405020304" pitchFamily="18" charset="0"/>
              </a:rPr>
              <a:t>поведения любого добросовестного и разумного управляющего, выявившего бумаги с упомянутыми пороками, является отказ от их включения в инвентаризационную опись и проверка сделки, послужившей основанием для передачи векселей должнику, на предмет подозрительности (статья 61.2 Закона о банкротстве).</a:t>
            </a:r>
            <a:endParaRPr lang="ru-RU" sz="4500" dirty="0">
              <a:latin typeface="Times New Roman" panose="02020603050405020304" pitchFamily="18" charset="0"/>
              <a:cs typeface="Times New Roman" panose="02020603050405020304" pitchFamily="18" charset="0"/>
            </a:endParaRPr>
          </a:p>
          <a:p>
            <a:pPr marL="0" indent="0">
              <a:buNone/>
            </a:pPr>
            <a:endParaRPr lang="ru-RU" dirty="0"/>
          </a:p>
        </p:txBody>
      </p:sp>
      <p:sp>
        <p:nvSpPr>
          <p:cNvPr id="2" name="Номер слайда 1"/>
          <p:cNvSpPr>
            <a:spLocks noGrp="1"/>
          </p:cNvSpPr>
          <p:nvPr>
            <p:ph type="sldNum" sz="quarter" idx="15"/>
          </p:nvPr>
        </p:nvSpPr>
        <p:spPr/>
        <p:txBody>
          <a:bodyPr/>
          <a:lstStyle/>
          <a:p>
            <a:fld id="{B16412F3-833B-4464-BFC4-8DD00635CDE5}" type="slidenum">
              <a:rPr lang="ru-RU" smtClean="0"/>
              <a:pPr/>
              <a:t>5</a:t>
            </a:fld>
            <a:endParaRPr lang="ru-RU"/>
          </a:p>
        </p:txBody>
      </p:sp>
    </p:spTree>
    <p:extLst>
      <p:ext uri="{BB962C8B-B14F-4D97-AF65-F5344CB8AC3E}">
        <p14:creationId xmlns:p14="http://schemas.microsoft.com/office/powerpoint/2010/main" val="1938032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274042"/>
          </a:xfrm>
        </p:spPr>
        <p:txBody>
          <a:bodyPr>
            <a:noAutofit/>
          </a:bodyPr>
          <a:lstStyle/>
          <a:p>
            <a:r>
              <a:rPr lang="ru-RU" sz="2800" dirty="0" smtClean="0">
                <a:effectLst/>
                <a:latin typeface="Times New Roman" panose="02020603050405020304" pitchFamily="18" charset="0"/>
                <a:cs typeface="Times New Roman" panose="02020603050405020304" pitchFamily="18" charset="0"/>
              </a:rPr>
              <a:t>СОБРАНИЯ КРЕДИТОРОВ</a:t>
            </a:r>
            <a:endParaRPr lang="ru-RU" sz="2800" dirty="0">
              <a:effectLst/>
              <a:latin typeface="Times New Roman" panose="02020603050405020304" pitchFamily="18" charset="0"/>
              <a:cs typeface="Times New Roman" panose="02020603050405020304" pitchFamily="18" charset="0"/>
            </a:endParaRPr>
          </a:p>
        </p:txBody>
      </p:sp>
      <p:sp>
        <p:nvSpPr>
          <p:cNvPr id="2" name="Объект 1"/>
          <p:cNvSpPr>
            <a:spLocks noGrp="1"/>
          </p:cNvSpPr>
          <p:nvPr>
            <p:ph sz="quarter" idx="1"/>
          </p:nvPr>
        </p:nvSpPr>
        <p:spPr>
          <a:xfrm>
            <a:off x="457200" y="476672"/>
            <a:ext cx="8229600" cy="6120680"/>
          </a:xfrm>
        </p:spPr>
        <p:txBody>
          <a:bodyPr>
            <a:normAutofit fontScale="77500" lnSpcReduction="20000"/>
          </a:bodyPr>
          <a:lstStyle/>
          <a:p>
            <a:pPr marL="0" indent="0" algn="just">
              <a:buNone/>
            </a:pPr>
            <a:endParaRPr lang="ru-RU" b="1" dirty="0" smtClean="0">
              <a:latin typeface="Times New Roman" panose="02020603050405020304" pitchFamily="18" charset="0"/>
              <a:cs typeface="Times New Roman" panose="02020603050405020304" pitchFamily="18" charset="0"/>
            </a:endParaRPr>
          </a:p>
          <a:p>
            <a:pPr marL="0" indent="0" algn="just">
              <a:buNone/>
            </a:pPr>
            <a:r>
              <a:rPr lang="ru-RU" b="1" dirty="0" smtClean="0">
                <a:latin typeface="Times New Roman" panose="02020603050405020304" pitchFamily="18" charset="0"/>
                <a:cs typeface="Times New Roman" panose="02020603050405020304" pitchFamily="18" charset="0"/>
              </a:rPr>
              <a:t>Определение </a:t>
            </a:r>
            <a:r>
              <a:rPr lang="ru-RU" b="1" dirty="0">
                <a:latin typeface="Times New Roman" panose="02020603050405020304" pitchFamily="18" charset="0"/>
                <a:cs typeface="Times New Roman" panose="02020603050405020304" pitchFamily="18" charset="0"/>
              </a:rPr>
              <a:t>СКЭС ВС РФ № 305-ЭС17-17321  от 26.04.2018г. по делу А40-48876/2015</a:t>
            </a:r>
            <a:endParaRPr lang="ru-RU" dirty="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Повторное собрание кредиторов, проведенное по вопросу избрания иной кандидатуры арбитражного управляющего до судебного заседания о рассмотрении данного вопроса, не может быть признано недействительным в связи с тем, что собранием кредиторов, проведенным незадолго до второго собрания, данный вопрос уже был рассмотрен.</a:t>
            </a:r>
          </a:p>
          <a:p>
            <a:pPr marL="0" indent="0" algn="just">
              <a:buNone/>
            </a:pPr>
            <a:r>
              <a:rPr lang="ru-RU" dirty="0">
                <a:latin typeface="Times New Roman" panose="02020603050405020304" pitchFamily="18" charset="0"/>
                <a:cs typeface="Times New Roman" panose="02020603050405020304" pitchFamily="18" charset="0"/>
              </a:rPr>
              <a:t>Закон о банкротстве не содержит запрета на изменение гражданско-правовым сообществом, объединяющим кредиторов, позиции относительно наиболее предпочтительной, с их точки зрения, кандидатуры арбитражного управляющего или саморегулируемой организации. Собрание кредиторов вправе отменить ранее принятое решение по вопросу о выборе арбитражного управляющего или саморегулируемой организации, тем самым отозвав свое согласие на утверждение судом соответствующей кандидатуры, и разрешить данный вопрос иначе – в пользу другого кандидата или организации. При этом законодательством о несостоятельности не установлены специальные правила отмены указанных решений гражданско-правового сообщества кредиторов. Поэтому такая отмена правомерна, если она не имеет признаков  организации, указанных в заявлении о признании должника банкротом.</a:t>
            </a:r>
          </a:p>
          <a:p>
            <a:pPr marL="0" indent="0" algn="just">
              <a:buNone/>
            </a:pPr>
            <a:r>
              <a:rPr lang="ru-RU" b="1" u="sng" dirty="0">
                <a:latin typeface="Times New Roman" panose="02020603050405020304" pitchFamily="18" charset="0"/>
                <a:cs typeface="Times New Roman" panose="02020603050405020304" pitchFamily="18" charset="0"/>
                <a:hlinkClick r:id="rId2"/>
              </a:rPr>
              <a:t>http://kad.arbitr.ru/PdfDocument/d81bda26-2037-43be-906e-c40e838a9ef4/9b894295-6e1c-4291-8199-dab241c7dd7d/A40-48876-2015_20180426_Opredelenie.pdf</a:t>
            </a:r>
            <a:r>
              <a:rPr lang="ru-RU"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marL="0" indent="0">
              <a:buNone/>
            </a:pPr>
            <a:r>
              <a:rPr lang="ru-RU" b="1" dirty="0"/>
              <a:t> </a:t>
            </a:r>
            <a:endParaRPr lang="ru-RU" dirty="0"/>
          </a:p>
          <a:p>
            <a:pPr marL="109728" indent="0">
              <a:buNone/>
            </a:pPr>
            <a:endParaRPr lang="ru-RU"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6</a:t>
            </a:fld>
            <a:endParaRPr lang="ru-RU"/>
          </a:p>
        </p:txBody>
      </p:sp>
    </p:spTree>
    <p:extLst>
      <p:ext uri="{BB962C8B-B14F-4D97-AF65-F5344CB8AC3E}">
        <p14:creationId xmlns:p14="http://schemas.microsoft.com/office/powerpoint/2010/main" val="493945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418058"/>
          </a:xfrm>
        </p:spPr>
        <p:txBody>
          <a:bodyPr>
            <a:noAutofit/>
          </a:bodyPr>
          <a:lstStyle/>
          <a:p>
            <a:r>
              <a:rPr lang="ru-RU" sz="2800" dirty="0" smtClean="0">
                <a:effectLst/>
                <a:latin typeface="Times New Roman" panose="02020603050405020304" pitchFamily="18" charset="0"/>
                <a:cs typeface="Times New Roman" panose="02020603050405020304" pitchFamily="18" charset="0"/>
              </a:rPr>
              <a:t>РЕЕСТР ТРЕБОВАНИЙ КРЕДИТОРОВ</a:t>
            </a:r>
            <a:endParaRPr lang="ru-RU" sz="2800" dirty="0">
              <a:effectLst/>
              <a:latin typeface="Times New Roman" panose="02020603050405020304" pitchFamily="18" charset="0"/>
              <a:cs typeface="Times New Roman" panose="02020603050405020304" pitchFamily="18" charset="0"/>
            </a:endParaRPr>
          </a:p>
        </p:txBody>
      </p:sp>
      <p:sp>
        <p:nvSpPr>
          <p:cNvPr id="2" name="Объект 1"/>
          <p:cNvSpPr>
            <a:spLocks noGrp="1"/>
          </p:cNvSpPr>
          <p:nvPr>
            <p:ph sz="quarter" idx="1"/>
          </p:nvPr>
        </p:nvSpPr>
        <p:spPr>
          <a:xfrm>
            <a:off x="323528" y="836712"/>
            <a:ext cx="8568952" cy="5760640"/>
          </a:xfrm>
        </p:spPr>
        <p:txBody>
          <a:bodyPr>
            <a:normAutofit fontScale="70000" lnSpcReduction="20000"/>
          </a:bodyPr>
          <a:lstStyle/>
          <a:p>
            <a:pPr marL="109728" indent="0">
              <a:buNone/>
            </a:pPr>
            <a:r>
              <a:rPr lang="ru-RU" dirty="0" smtClean="0">
                <a:latin typeface="Times New Roman" panose="02020603050405020304" pitchFamily="18" charset="0"/>
                <a:cs typeface="Times New Roman" panose="02020603050405020304" pitchFamily="18" charset="0"/>
              </a:rPr>
              <a:t>Определение </a:t>
            </a:r>
            <a:r>
              <a:rPr lang="ru-RU" dirty="0">
                <a:latin typeface="Times New Roman" panose="02020603050405020304" pitchFamily="18" charset="0"/>
                <a:cs typeface="Times New Roman" panose="02020603050405020304" pitchFamily="18" charset="0"/>
              </a:rPr>
              <a:t>СКЭС ВС РФ  от 21.06.2018г. 306-ЭС16-14132 (3) , Дело № А55-31819/2009</a:t>
            </a:r>
          </a:p>
          <a:p>
            <a:pPr marL="109728" indent="0">
              <a:buNone/>
            </a:pPr>
            <a:r>
              <a:rPr lang="ru-RU" dirty="0" smtClean="0">
                <a:latin typeface="Times New Roman" panose="02020603050405020304" pitchFamily="18" charset="0"/>
                <a:cs typeface="Times New Roman" panose="02020603050405020304" pitchFamily="18" charset="0"/>
                <a:hlinkClick r:id="rId2"/>
              </a:rPr>
              <a:t>http</a:t>
            </a:r>
            <a:r>
              <a:rPr lang="ru-RU" dirty="0">
                <a:latin typeface="Times New Roman" panose="02020603050405020304" pitchFamily="18" charset="0"/>
                <a:cs typeface="Times New Roman" panose="02020603050405020304" pitchFamily="18" charset="0"/>
                <a:hlinkClick r:id="rId2"/>
              </a:rPr>
              <a:t>://</a:t>
            </a:r>
            <a:r>
              <a:rPr lang="ru-RU" dirty="0" smtClean="0">
                <a:latin typeface="Times New Roman" panose="02020603050405020304" pitchFamily="18" charset="0"/>
                <a:cs typeface="Times New Roman" panose="02020603050405020304" pitchFamily="18" charset="0"/>
                <a:hlinkClick r:id="rId2"/>
              </a:rPr>
              <a:t>kad.arbitr.ru/PdfDocument/1841e20e-4d32-44dc-b256-c89d248977ee/55f0c045-d4b4-410c-8d02-c5d3d99bcbca/A55-31819-2009_20180621_Opredelenie.pdf</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marL="109728" indent="0">
              <a:buNone/>
            </a:pP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силу привилегированного положения трудящихся федеральный законодатель в пункте 1 статьи 136 Закона о банкротстве установил особые правила о компенсациях, причитающихся работникам в связи с нарушением установленных трудовым законодательством сроков выплат: на требования работников по основному долгу начисляются проценты в соответствии с трудовым законодательством, которые удовлетворяются в составе требований кредиторов второй очереди.</a:t>
            </a:r>
          </a:p>
          <a:p>
            <a:pPr marL="109728" indent="0">
              <a:buNone/>
            </a:pPr>
            <a:r>
              <a:rPr lang="ru-RU" dirty="0">
                <a:latin typeface="Times New Roman" panose="02020603050405020304" pitchFamily="18" charset="0"/>
                <a:cs typeface="Times New Roman" panose="02020603050405020304" pitchFamily="18" charset="0"/>
              </a:rPr>
              <a:t>Размер указанных процентов определен статьей 236 Трудового кодекса Российской Федерации.</a:t>
            </a:r>
          </a:p>
          <a:p>
            <a:pPr marL="109728" indent="0">
              <a:buNone/>
            </a:pPr>
            <a:r>
              <a:rPr lang="ru-RU" dirty="0">
                <a:latin typeface="Times New Roman" panose="02020603050405020304" pitchFamily="18" charset="0"/>
                <a:cs typeface="Times New Roman" panose="02020603050405020304" pitchFamily="18" charset="0"/>
              </a:rPr>
              <a:t>По смыслу статьи 136 Закона о банкротстве и статьи 236 Трудового кодекса Российской Федерации для получения процентов (денежной компенсации) не требуется ни предварительного письменного обращения работников к конкурсному управляющему как к представителю работодателя, ни предъявления ими соответствующих требований в порядке статей 71 или 100 Закона о банкротстве. Судебный акт о начислении суммы процентов не выносится, в реестр требований кредиторов они не включаются. Эти суммы исчисляются самим арбитражным управляющим при расчетах с кредиторами и погашаются им одновременно с погашением основных требований работников до расчетов с реестровыми кредиторами третьей очереди удовлетворения. В таком же порядке исчисляются и погашаются в составе текущих требований кредиторов второй очереди удовлетворения проценты, предусмотренные статьей 236 Трудового кодекса Российской Федерации, за задержку выплаты текущей заработной платы и других текущих платежей, причитающихся работникам (пункт 2 статьи 134, пункт 1 статьи 136 Закона о банкротстве, пункт 1 статьи 6 Гражданского кодекса Российской Федерации).</a:t>
            </a:r>
          </a:p>
          <a:p>
            <a:pPr marL="109728" indent="0">
              <a:buNone/>
            </a:pPr>
            <a:endParaRPr lang="ru-RU"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5"/>
          </p:nvPr>
        </p:nvSpPr>
        <p:spPr/>
        <p:txBody>
          <a:bodyPr/>
          <a:lstStyle/>
          <a:p>
            <a:fld id="{B16412F3-833B-4464-BFC4-8DD00635CDE5}" type="slidenum">
              <a:rPr lang="ru-RU" smtClean="0"/>
              <a:t>7</a:t>
            </a:fld>
            <a:endParaRPr lang="ru-RU"/>
          </a:p>
        </p:txBody>
      </p:sp>
    </p:spTree>
    <p:extLst>
      <p:ext uri="{BB962C8B-B14F-4D97-AF65-F5344CB8AC3E}">
        <p14:creationId xmlns:p14="http://schemas.microsoft.com/office/powerpoint/2010/main" val="472210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7467600" cy="706090"/>
          </a:xfrm>
        </p:spPr>
        <p:txBody>
          <a:bodyPr/>
          <a:lstStyle/>
          <a:p>
            <a:r>
              <a:rPr lang="ru-RU" dirty="0" smtClean="0"/>
              <a:t>СТАНДАРТЫ ДОКАЗЫВАНИЯ </a:t>
            </a:r>
            <a:endParaRPr lang="ru-RU" dirty="0"/>
          </a:p>
        </p:txBody>
      </p:sp>
      <p:sp>
        <p:nvSpPr>
          <p:cNvPr id="2" name="Объект 1"/>
          <p:cNvSpPr>
            <a:spLocks noGrp="1"/>
          </p:cNvSpPr>
          <p:nvPr>
            <p:ph sz="quarter" idx="1"/>
          </p:nvPr>
        </p:nvSpPr>
        <p:spPr>
          <a:xfrm>
            <a:off x="251520" y="1052736"/>
            <a:ext cx="8435280" cy="5616624"/>
          </a:xfrm>
        </p:spPr>
        <p:txBody>
          <a:bodyPr>
            <a:normAutofit fontScale="92500" lnSpcReduction="20000"/>
          </a:bodyPr>
          <a:lstStyle/>
          <a:p>
            <a:pPr marL="0" lvl="0" indent="0">
              <a:buNone/>
            </a:pPr>
            <a:r>
              <a:rPr lang="ru-RU" dirty="0"/>
              <a:t>Определение СКЭС ВС РФ от 4 июня 2018 по делу № А40-163846/2016</a:t>
            </a:r>
          </a:p>
          <a:p>
            <a:pPr marL="0" indent="0" algn="just">
              <a:buNone/>
            </a:pPr>
            <a:r>
              <a:rPr lang="ru-RU" u="sng" dirty="0" smtClean="0">
                <a:hlinkClick r:id="rId2"/>
              </a:rPr>
              <a:t>http://kad.arbitr.ru/PdfDocument/cd9d8fa4-3a86-4785-b55e-77f64b4a85dd/e8b1104f-181a-42eb-bacc-60cdc4d50b67/A40-163846-2016_20180604_Opredelenie.pdf</a:t>
            </a:r>
            <a:r>
              <a:rPr lang="ru-RU" dirty="0" smtClean="0"/>
              <a:t> </a:t>
            </a:r>
          </a:p>
          <a:p>
            <a:pPr marL="0" indent="0" algn="just">
              <a:buNone/>
            </a:pPr>
            <a:r>
              <a:rPr lang="ru-RU" dirty="0" smtClean="0"/>
              <a:t>Проводится разграничение между (1) </a:t>
            </a:r>
            <a:r>
              <a:rPr lang="ru-RU" b="1" dirty="0" smtClean="0"/>
              <a:t>обычным стандартом доказывания</a:t>
            </a:r>
            <a:r>
              <a:rPr lang="ru-RU" dirty="0" smtClean="0"/>
              <a:t> (применяется к обычному (</a:t>
            </a:r>
            <a:r>
              <a:rPr lang="ru-RU" dirty="0" err="1" smtClean="0"/>
              <a:t>неаффилированному</a:t>
            </a:r>
            <a:r>
              <a:rPr lang="ru-RU" dirty="0" smtClean="0"/>
              <a:t>) гражданско-правовому кредитору) и  (2) </a:t>
            </a:r>
            <a:r>
              <a:rPr lang="ru-RU" b="1" dirty="0" smtClean="0"/>
              <a:t>«более строгий» стандарт доказывания </a:t>
            </a:r>
            <a:r>
              <a:rPr lang="ru-RU" dirty="0" smtClean="0"/>
              <a:t> (применяется к </a:t>
            </a:r>
            <a:r>
              <a:rPr lang="ru-RU" dirty="0" err="1" smtClean="0"/>
              <a:t>неминоритарному</a:t>
            </a:r>
            <a:r>
              <a:rPr lang="ru-RU" dirty="0" smtClean="0"/>
              <a:t> акционеру)</a:t>
            </a:r>
          </a:p>
          <a:p>
            <a:pPr marL="0" indent="0" algn="just">
              <a:buNone/>
            </a:pPr>
            <a:r>
              <a:rPr lang="ru-RU" b="1" dirty="0" smtClean="0"/>
              <a:t>Более строгий стандарт доказывания подразумевает: </a:t>
            </a:r>
          </a:p>
          <a:p>
            <a:pPr marL="0" indent="0" algn="just">
              <a:buNone/>
            </a:pPr>
            <a:r>
              <a:rPr lang="ru-RU" dirty="0" smtClean="0"/>
              <a:t>Опровержение наличия </a:t>
            </a:r>
            <a:r>
              <a:rPr lang="ru-RU" dirty="0"/>
              <a:t>у </a:t>
            </a:r>
            <a:r>
              <a:rPr lang="ru-RU" dirty="0" smtClean="0"/>
              <a:t>задолженности </a:t>
            </a:r>
            <a:r>
              <a:rPr lang="ru-RU" dirty="0"/>
              <a:t>корпоративной </a:t>
            </a:r>
            <a:r>
              <a:rPr lang="ru-RU" dirty="0" smtClean="0"/>
              <a:t>природы (то есть при возникновении долга участник (акционер) не пользовался преимуществами </a:t>
            </a:r>
            <a:r>
              <a:rPr lang="ru-RU" dirty="0"/>
              <a:t>своего корпоративного положения (например, в виде наличия недоступной иным лицам информации о финансовом состоянии должника, возможности осуществлять финансирование в условиях кризиса в обход корпоративных процедур по увеличению уставного капитала и т.д.). </a:t>
            </a:r>
            <a:endParaRPr lang="ru-RU" dirty="0" smtClean="0"/>
          </a:p>
        </p:txBody>
      </p:sp>
      <p:sp>
        <p:nvSpPr>
          <p:cNvPr id="3" name="Номер слайда 2"/>
          <p:cNvSpPr>
            <a:spLocks noGrp="1"/>
          </p:cNvSpPr>
          <p:nvPr>
            <p:ph type="sldNum" sz="quarter" idx="15"/>
          </p:nvPr>
        </p:nvSpPr>
        <p:spPr/>
        <p:txBody>
          <a:bodyPr/>
          <a:lstStyle/>
          <a:p>
            <a:fld id="{B16412F3-833B-4464-BFC4-8DD00635CDE5}" type="slidenum">
              <a:rPr lang="ru-RU" smtClean="0"/>
              <a:t>8</a:t>
            </a:fld>
            <a:endParaRPr lang="ru-RU"/>
          </a:p>
        </p:txBody>
      </p:sp>
    </p:spTree>
    <p:extLst>
      <p:ext uri="{BB962C8B-B14F-4D97-AF65-F5344CB8AC3E}">
        <p14:creationId xmlns:p14="http://schemas.microsoft.com/office/powerpoint/2010/main" val="2898190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5"/>
          </p:nvPr>
        </p:nvSpPr>
        <p:spPr/>
        <p:txBody>
          <a:bodyPr/>
          <a:lstStyle/>
          <a:p>
            <a:fld id="{B16412F3-833B-4464-BFC4-8DD00635CDE5}" type="slidenum">
              <a:rPr lang="ru-RU" smtClean="0"/>
              <a:t>9</a:t>
            </a:fld>
            <a:endParaRPr lang="ru-RU"/>
          </a:p>
        </p:txBody>
      </p:sp>
      <p:sp>
        <p:nvSpPr>
          <p:cNvPr id="5" name="Объект 4"/>
          <p:cNvSpPr>
            <a:spLocks noGrp="1"/>
          </p:cNvSpPr>
          <p:nvPr>
            <p:ph sz="quarter" idx="1"/>
          </p:nvPr>
        </p:nvSpPr>
        <p:spPr>
          <a:xfrm>
            <a:off x="457200" y="332656"/>
            <a:ext cx="8147248" cy="6141296"/>
          </a:xfrm>
        </p:spPr>
        <p:txBody>
          <a:bodyPr>
            <a:normAutofit fontScale="85000" lnSpcReduction="20000"/>
          </a:bodyPr>
          <a:lstStyle/>
          <a:p>
            <a:pPr marL="0" indent="0">
              <a:buNone/>
            </a:pPr>
            <a:r>
              <a:rPr lang="ru-RU" dirty="0" smtClean="0"/>
              <a:t>(3) </a:t>
            </a:r>
            <a:r>
              <a:rPr lang="ru-RU" b="1" dirty="0" smtClean="0"/>
              <a:t>Повышенный стандарт доказывания по делам о корпоративных займах (при существенной степени </a:t>
            </a:r>
            <a:r>
              <a:rPr lang="ru-RU" b="1" dirty="0" err="1" smtClean="0"/>
              <a:t>аффилированности</a:t>
            </a:r>
            <a:r>
              <a:rPr lang="ru-RU" b="1" dirty="0" smtClean="0"/>
              <a:t>):</a:t>
            </a:r>
          </a:p>
          <a:p>
            <a:pPr marL="0" indent="0" algn="just">
              <a:buNone/>
            </a:pPr>
            <a:r>
              <a:rPr lang="ru-RU" dirty="0" smtClean="0"/>
              <a:t>СКЭС ВС РФ,  по общему правилу, не считает сделки займа между аффилированными лицами недействительными, но при наличии ряда обстоятельств допускает их признание притворными.</a:t>
            </a:r>
          </a:p>
          <a:p>
            <a:pPr marL="0" indent="0" algn="just">
              <a:buNone/>
            </a:pPr>
            <a:r>
              <a:rPr lang="ru-RU" dirty="0" smtClean="0"/>
              <a:t>Распределение прибыли (выплата дивидендов) – это нормальный способ изъятия денежных средств от успешной коммерческой деятельности</a:t>
            </a:r>
          </a:p>
          <a:p>
            <a:pPr marL="0" indent="0" algn="just">
              <a:buNone/>
            </a:pPr>
            <a:r>
              <a:rPr lang="ru-RU" dirty="0" err="1" smtClean="0"/>
              <a:t>Займ</a:t>
            </a:r>
            <a:r>
              <a:rPr lang="ru-RU" dirty="0" smtClean="0"/>
              <a:t> в такой ситуации может быть признан притворной сделкой, если кредитор</a:t>
            </a:r>
            <a:r>
              <a:rPr lang="ru-RU" dirty="0"/>
              <a:t> </a:t>
            </a:r>
            <a:r>
              <a:rPr lang="ru-RU" dirty="0" smtClean="0"/>
              <a:t>не обоснует экономическую целесообразность предоставления средств на заемной основе   </a:t>
            </a:r>
          </a:p>
          <a:p>
            <a:pPr marL="0" indent="0" algn="just">
              <a:buNone/>
            </a:pPr>
            <a:r>
              <a:rPr lang="ru-RU" dirty="0"/>
              <a:t>В ситуации, когда контролирующий участник компании – займодавца фактически не обособляет имущество последней и рассматривает его как свое собственное, изымает из оборота подконтрольной организации прибыль под видом получения займов с тем, чтобы в дальнейшем противопоставить требование аффилированного лица требованиям независимых кредиторов, заемных отношений между участником и компанией не возникает, так как суммы займов участник предоставляет фактически сам себе. </a:t>
            </a:r>
          </a:p>
          <a:p>
            <a:pPr marL="0" indent="0" algn="just">
              <a:buNone/>
            </a:pPr>
            <a:endParaRPr lang="ru-RU" dirty="0"/>
          </a:p>
        </p:txBody>
      </p:sp>
    </p:spTree>
    <p:extLst>
      <p:ext uri="{BB962C8B-B14F-4D97-AF65-F5344CB8AC3E}">
        <p14:creationId xmlns:p14="http://schemas.microsoft.com/office/powerpoint/2010/main" val="11202456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48122</TotalTime>
  <Words>2754</Words>
  <Application>Microsoft Office PowerPoint</Application>
  <PresentationFormat>Экран (4:3)</PresentationFormat>
  <Paragraphs>168</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Эркер</vt:lpstr>
      <vt:lpstr>Арбитражная практика по делам о несостоятельности (банкротстве) в  2017-2018 </vt:lpstr>
      <vt:lpstr>Дела о перехвате инициативы при возбуждении дела о несостоятельности с помощью положений ст. 313 ГК РФ</vt:lpstr>
      <vt:lpstr>Презентация PowerPoint</vt:lpstr>
      <vt:lpstr>Презентация PowerPoint</vt:lpstr>
      <vt:lpstr>Арбитражный управляющий</vt:lpstr>
      <vt:lpstr>СОБРАНИЯ КРЕДИТОРОВ</vt:lpstr>
      <vt:lpstr>РЕЕСТР ТРЕБОВАНИЙ КРЕДИТОРОВ</vt:lpstr>
      <vt:lpstr>СТАНДАРТЫ ДОКАЗЫВАНИЯ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Срок на предъявление требований в РТК</vt:lpstr>
      <vt:lpstr>Презентация PowerPoint</vt:lpstr>
      <vt:lpstr> Пятая очередь РТК</vt:lpstr>
      <vt:lpstr>ОСПАРИВАНИЕ СДЕЛОК</vt:lpstr>
      <vt:lpstr>Презентация PowerPoint</vt:lpstr>
      <vt:lpstr>Презентация PowerPoint</vt:lpstr>
      <vt:lpstr>Презентация PowerPoint</vt:lpstr>
      <vt:lpstr>Презентация PowerPoint</vt:lpstr>
      <vt:lpstr>Презентация PowerPoint</vt:lpstr>
      <vt:lpstr>Реализация имущества должника</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Анастасия</dc:creator>
  <cp:lastModifiedBy>Анастасия</cp:lastModifiedBy>
  <cp:revision>183</cp:revision>
  <cp:lastPrinted>2017-10-13T04:32:47Z</cp:lastPrinted>
  <dcterms:created xsi:type="dcterms:W3CDTF">2017-01-06T17:20:14Z</dcterms:created>
  <dcterms:modified xsi:type="dcterms:W3CDTF">2019-01-24T19:06:46Z</dcterms:modified>
</cp:coreProperties>
</file>